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389" r:id="rId5"/>
    <p:sldId id="329" r:id="rId6"/>
    <p:sldId id="423" r:id="rId7"/>
    <p:sldId id="424" r:id="rId8"/>
    <p:sldId id="425" r:id="rId9"/>
    <p:sldId id="426" r:id="rId10"/>
    <p:sldId id="427" r:id="rId11"/>
    <p:sldId id="278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00" r:id="rId22"/>
    <p:sldId id="332" r:id="rId23"/>
    <p:sldId id="330" r:id="rId24"/>
    <p:sldId id="399" r:id="rId25"/>
    <p:sldId id="380" r:id="rId26"/>
    <p:sldId id="385" r:id="rId27"/>
    <p:sldId id="335" r:id="rId28"/>
    <p:sldId id="336" r:id="rId29"/>
    <p:sldId id="386" r:id="rId30"/>
    <p:sldId id="374" r:id="rId31"/>
    <p:sldId id="375" r:id="rId32"/>
    <p:sldId id="391" r:id="rId33"/>
    <p:sldId id="376" r:id="rId34"/>
    <p:sldId id="377" r:id="rId35"/>
    <p:sldId id="401" r:id="rId36"/>
    <p:sldId id="402" r:id="rId37"/>
    <p:sldId id="411" r:id="rId38"/>
    <p:sldId id="378" r:id="rId39"/>
    <p:sldId id="407" r:id="rId40"/>
    <p:sldId id="405" r:id="rId41"/>
    <p:sldId id="412" r:id="rId42"/>
    <p:sldId id="361" r:id="rId43"/>
    <p:sldId id="408" r:id="rId44"/>
    <p:sldId id="379" r:id="rId4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8939" autoAdjust="0"/>
  </p:normalViewPr>
  <p:slideViewPr>
    <p:cSldViewPr>
      <p:cViewPr varScale="1">
        <p:scale>
          <a:sx n="88" d="100"/>
          <a:sy n="88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Palatino" pitchFamily="18" charset="0"/>
              </a:defRPr>
            </a:lvl1pPr>
          </a:lstStyle>
          <a:p>
            <a:pPr>
              <a:defRPr/>
            </a:pPr>
            <a:fld id="{1DF08FCF-0611-4E39-A1E3-D178035D2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D266A8-E8C8-4D86-8295-18ABDF4E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F9652308-2236-44E2-B745-0402846C1335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76E2A69-7DE1-4862-B52B-FFFED20B6AAA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  <p:extLst>
      <p:ext uri="{BB962C8B-B14F-4D97-AF65-F5344CB8AC3E}">
        <p14:creationId xmlns:p14="http://schemas.microsoft.com/office/powerpoint/2010/main" val="252984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6468B2E8-1D39-4C6A-8172-7A76388991C9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  <p:extLst>
      <p:ext uri="{BB962C8B-B14F-4D97-AF65-F5344CB8AC3E}">
        <p14:creationId xmlns:p14="http://schemas.microsoft.com/office/powerpoint/2010/main" val="933806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defTabSz="949325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fld id="{C21617F2-302E-4202-9B36-EE4C8CBEE5F5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Desk analogy: books on your desk are registers. The library is memory</a:t>
            </a:r>
          </a:p>
        </p:txBody>
      </p:sp>
    </p:spTree>
    <p:extLst>
      <p:ext uri="{BB962C8B-B14F-4D97-AF65-F5344CB8AC3E}">
        <p14:creationId xmlns:p14="http://schemas.microsoft.com/office/powerpoint/2010/main" val="2021298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E043209-FF50-4EC6-8939-A938D18D0BB1}" type="slidenum">
              <a:rPr lang="en-US" sz="1200" smtClean="0">
                <a:latin typeface="Times New Roman" pitchFamily="18" charset="0"/>
              </a:rPr>
              <a:pPr/>
              <a:t>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mtClean="0"/>
              <a:t>Point out that I and j will become global thread indices.</a:t>
            </a:r>
          </a:p>
        </p:txBody>
      </p:sp>
    </p:spTree>
    <p:extLst>
      <p:ext uri="{BB962C8B-B14F-4D97-AF65-F5344CB8AC3E}">
        <p14:creationId xmlns:p14="http://schemas.microsoft.com/office/powerpoint/2010/main" val="3943161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B6AD887-DFEF-44CE-B755-CF36FF62168A}" type="slidenum">
              <a:rPr lang="zh-TW" altLang="en-US" sz="1200" smtClean="0">
                <a:latin typeface="Times New Roman" pitchFamily="18" charset="0"/>
              </a:rPr>
              <a:pPr/>
              <a:t>13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558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B823BB3-F9E8-4DDD-A362-8E126938F173}" type="slidenum">
              <a:rPr lang="en-US" sz="1200" smtClean="0">
                <a:latin typeface="Times New Roman" pitchFamily="18" charset="0"/>
              </a:rPr>
              <a:pPr/>
              <a:t>14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58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F871-BA0B-4494-B580-B871063F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BA73-8294-41C4-B7CE-7E3D96E1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7A83-C6E4-493D-A686-5248C76D4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5A26-884A-4E29-A7DC-C9141206B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3CE2-BCCC-4793-B9FC-67234113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0A02-B289-4771-9D57-2138CB4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E69C-2669-4975-AFAA-F405DDE60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8549-3A9E-4B97-809C-4B1D18C9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6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A6B9-92F0-4A98-ADAC-69305DCB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3972-F2D2-416E-94FB-2A77E15F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615AF-DB2E-4F45-A449-AE9D659D0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15393-53E7-4F09-809A-6D8C82369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B7F2-6807-4642-AC99-DE41D0297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3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9F46-7148-4046-9B6D-9422FA66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B203-7499-4A06-8CFF-DCA10682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8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20C45B8-36DF-4BC5-A0B3-E8A5FF53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ECE408/CS483 Fall 2016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Applied Parallel Programming</a:t>
            </a:r>
            <a: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ea typeface="Gulim" pitchFamily="34" charset="-127"/>
                <a:cs typeface="Arial" pitchFamily="34" charset="0"/>
              </a:rPr>
            </a:br>
            <a: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sz="3600" dirty="0" smtClean="0">
                <a:ea typeface="PMingLiU" pitchFamily="18" charset="-120"/>
              </a:rPr>
              <a:t>Lectures 5 and 6:</a:t>
            </a:r>
            <a:r>
              <a:rPr lang="en-US" altLang="zh-TW" dirty="0" smtClean="0">
                <a:ea typeface="PMingLiU" pitchFamily="18" charset="-120"/>
              </a:rPr>
              <a:t>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Memory Model and Locality</a:t>
            </a: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48768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and Wen-mei W. Hwu, ECE408/CS483/ 2007-2016</a:t>
            </a:r>
            <a:endParaRPr lang="en-US" sz="1200" dirty="0">
              <a:ea typeface="PMingLiU" pitchFamily="18" charset="-12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D474176A-F983-4550-B15E-55440F679E48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Function - A Small Example</a:t>
            </a:r>
          </a:p>
        </p:txBody>
      </p:sp>
      <p:sp>
        <p:nvSpPr>
          <p:cNvPr id="25603" name="Text Placeholder 48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8305800" cy="22098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Have each 2D thread block to compute a (TILE_WIDTH)</a:t>
            </a:r>
            <a:r>
              <a:rPr lang="en-US" sz="2400" baseline="30000" smtClean="0"/>
              <a:t>2</a:t>
            </a:r>
            <a:r>
              <a:rPr lang="en-US" sz="2400" smtClean="0"/>
              <a:t> sub-matrix (tile) of the result matrix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/>
              <a:t>Each has (TILE_WIDTH)</a:t>
            </a:r>
            <a:r>
              <a:rPr lang="en-US" sz="2000" baseline="30000" smtClean="0"/>
              <a:t>2 </a:t>
            </a:r>
            <a:r>
              <a:rPr lang="en-US" sz="2000" smtClean="0"/>
              <a:t>threads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Generate a 2D Grid of (WIDTH/TILE_WIDTH)</a:t>
            </a:r>
            <a:r>
              <a:rPr lang="en-US" sz="2400" baseline="30000" smtClean="0"/>
              <a:t>2 </a:t>
            </a:r>
            <a:r>
              <a:rPr lang="en-US" sz="2400" smtClean="0"/>
              <a:t>blocks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29718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9718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2971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auto">
          <a:xfrm>
            <a:off x="34290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8"/>
          <p:cNvSpPr>
            <a:spLocks noChangeArrowheads="1"/>
          </p:cNvSpPr>
          <p:nvPr/>
        </p:nvSpPr>
        <p:spPr bwMode="auto">
          <a:xfrm>
            <a:off x="34290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342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0"/>
          <p:cNvSpPr>
            <a:spLocks noChangeArrowheads="1"/>
          </p:cNvSpPr>
          <p:nvPr/>
        </p:nvSpPr>
        <p:spPr bwMode="auto">
          <a:xfrm>
            <a:off x="38862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5614" name="Rectangle 11"/>
          <p:cNvSpPr>
            <a:spLocks noChangeArrowheads="1"/>
          </p:cNvSpPr>
          <p:nvPr/>
        </p:nvSpPr>
        <p:spPr bwMode="auto">
          <a:xfrm>
            <a:off x="3886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3"/>
          <p:cNvSpPr>
            <a:spLocks noChangeArrowheads="1"/>
          </p:cNvSpPr>
          <p:nvPr/>
        </p:nvSpPr>
        <p:spPr bwMode="auto">
          <a:xfrm>
            <a:off x="43434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4"/>
          <p:cNvSpPr>
            <a:spLocks noChangeArrowheads="1"/>
          </p:cNvSpPr>
          <p:nvPr/>
        </p:nvSpPr>
        <p:spPr bwMode="auto">
          <a:xfrm>
            <a:off x="4343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5618" name="Rectangle 15"/>
          <p:cNvSpPr>
            <a:spLocks noChangeArrowheads="1"/>
          </p:cNvSpPr>
          <p:nvPr/>
        </p:nvSpPr>
        <p:spPr bwMode="auto">
          <a:xfrm>
            <a:off x="3886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6"/>
          <p:cNvSpPr>
            <a:spLocks noChangeArrowheads="1"/>
          </p:cNvSpPr>
          <p:nvPr/>
        </p:nvSpPr>
        <p:spPr bwMode="auto">
          <a:xfrm>
            <a:off x="388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7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18"/>
          <p:cNvSpPr>
            <a:spLocks noChangeArrowheads="1"/>
          </p:cNvSpPr>
          <p:nvPr/>
        </p:nvSpPr>
        <p:spPr bwMode="auto">
          <a:xfrm>
            <a:off x="34290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5622" name="Rectangle 19"/>
          <p:cNvSpPr>
            <a:spLocks noChangeArrowheads="1"/>
          </p:cNvSpPr>
          <p:nvPr/>
        </p:nvSpPr>
        <p:spPr bwMode="auto">
          <a:xfrm>
            <a:off x="2971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3886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43434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25" name="Rectangle 22"/>
          <p:cNvSpPr>
            <a:spLocks noChangeArrowheads="1"/>
          </p:cNvSpPr>
          <p:nvPr/>
        </p:nvSpPr>
        <p:spPr bwMode="auto">
          <a:xfrm>
            <a:off x="34290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5626" name="Rectangle 23"/>
          <p:cNvSpPr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5627" name="Rectangle 24"/>
          <p:cNvSpPr>
            <a:spLocks noChangeArrowheads="1"/>
          </p:cNvSpPr>
          <p:nvPr/>
        </p:nvSpPr>
        <p:spPr bwMode="auto">
          <a:xfrm>
            <a:off x="3886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5628" name="Rectangle 25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6"/>
          <p:cNvSpPr>
            <a:spLocks noChangeArrowheads="1"/>
          </p:cNvSpPr>
          <p:nvPr/>
        </p:nvSpPr>
        <p:spPr bwMode="auto">
          <a:xfrm>
            <a:off x="342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27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28"/>
          <p:cNvSpPr>
            <a:spLocks noChangeArrowheads="1"/>
          </p:cNvSpPr>
          <p:nvPr/>
        </p:nvSpPr>
        <p:spPr bwMode="auto">
          <a:xfrm>
            <a:off x="388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29"/>
          <p:cNvSpPr>
            <a:spLocks noChangeArrowheads="1"/>
          </p:cNvSpPr>
          <p:nvPr/>
        </p:nvSpPr>
        <p:spPr bwMode="auto">
          <a:xfrm>
            <a:off x="297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5633" name="Rectangle 30"/>
          <p:cNvSpPr>
            <a:spLocks noChangeArrowheads="1"/>
          </p:cNvSpPr>
          <p:nvPr/>
        </p:nvSpPr>
        <p:spPr bwMode="auto">
          <a:xfrm>
            <a:off x="388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34" name="Rectangle 31"/>
          <p:cNvSpPr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5635" name="Rectangle 32"/>
          <p:cNvSpPr>
            <a:spLocks noChangeArrowheads="1"/>
          </p:cNvSpPr>
          <p:nvPr/>
        </p:nvSpPr>
        <p:spPr bwMode="auto">
          <a:xfrm>
            <a:off x="342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5636" name="Rectangle 33"/>
          <p:cNvSpPr>
            <a:spLocks noChangeArrowheads="1"/>
          </p:cNvSpPr>
          <p:nvPr/>
        </p:nvSpPr>
        <p:spPr bwMode="auto">
          <a:xfrm>
            <a:off x="2971800" y="3886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2590800" y="32004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Block(0,0)</a:t>
            </a:r>
          </a:p>
        </p:txBody>
      </p:sp>
      <p:sp>
        <p:nvSpPr>
          <p:cNvPr id="25638" name="Line 35"/>
          <p:cNvSpPr>
            <a:spLocks noChangeShapeType="1"/>
          </p:cNvSpPr>
          <p:nvPr/>
        </p:nvSpPr>
        <p:spPr bwMode="auto">
          <a:xfrm>
            <a:off x="2971800" y="3505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4191000" y="32004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Block(0,1)</a:t>
            </a:r>
          </a:p>
        </p:txBody>
      </p:sp>
      <p:sp>
        <p:nvSpPr>
          <p:cNvPr id="25640" name="Rectangle 37"/>
          <p:cNvSpPr>
            <a:spLocks noChangeArrowheads="1"/>
          </p:cNvSpPr>
          <p:nvPr/>
        </p:nvSpPr>
        <p:spPr bwMode="auto">
          <a:xfrm>
            <a:off x="3886200" y="3886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Line 38"/>
          <p:cNvSpPr>
            <a:spLocks noChangeShapeType="1"/>
          </p:cNvSpPr>
          <p:nvPr/>
        </p:nvSpPr>
        <p:spPr bwMode="auto">
          <a:xfrm flipH="1">
            <a:off x="4495800" y="3505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Rectangle 39"/>
          <p:cNvSpPr>
            <a:spLocks noChangeArrowheads="1"/>
          </p:cNvSpPr>
          <p:nvPr/>
        </p:nvSpPr>
        <p:spPr bwMode="auto">
          <a:xfrm>
            <a:off x="2971800" y="4800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0"/>
          <p:cNvSpPr>
            <a:spLocks noChangeArrowheads="1"/>
          </p:cNvSpPr>
          <p:nvPr/>
        </p:nvSpPr>
        <p:spPr bwMode="auto">
          <a:xfrm>
            <a:off x="3886200" y="4800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4267200" y="60198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Block(1,1)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2590800" y="60198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Block(1,0)</a:t>
            </a:r>
          </a:p>
        </p:txBody>
      </p:sp>
      <p:sp>
        <p:nvSpPr>
          <p:cNvPr id="25646" name="Line 43"/>
          <p:cNvSpPr>
            <a:spLocks noChangeShapeType="1"/>
          </p:cNvSpPr>
          <p:nvPr/>
        </p:nvSpPr>
        <p:spPr bwMode="auto">
          <a:xfrm flipV="1">
            <a:off x="2971800" y="5791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4"/>
          <p:cNvSpPr>
            <a:spLocks noChangeShapeType="1"/>
          </p:cNvSpPr>
          <p:nvPr/>
        </p:nvSpPr>
        <p:spPr bwMode="auto">
          <a:xfrm flipH="1" flipV="1">
            <a:off x="4419600" y="5791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4860925" y="4029075"/>
            <a:ext cx="327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4;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5649" name="Text Box 45"/>
          <p:cNvSpPr txBox="1">
            <a:spLocks noChangeArrowheads="1"/>
          </p:cNvSpPr>
          <p:nvPr/>
        </p:nvSpPr>
        <p:spPr bwMode="auto">
          <a:xfrm>
            <a:off x="4876800" y="48006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2</a:t>
            </a:r>
          </a:p>
          <a:p>
            <a:pPr eaLnBrk="1" hangingPunct="1"/>
            <a:r>
              <a:rPr lang="en-US" sz="1600"/>
              <a:t>Use 2* 2 = 4 blocks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920A02-B289-4771-9D57-2138CB4481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Slightly Bigger Example</a:t>
            </a:r>
            <a:br>
              <a:rPr lang="en-US" dirty="0" smtClean="0"/>
            </a:br>
            <a:r>
              <a:rPr lang="en-US" sz="3200" dirty="0" smtClean="0"/>
              <a:t>(TILE_WIDTH =2)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6645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6646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6647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6648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6649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6650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6651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6656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6657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6658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6659" name="Rectangle 33"/>
          <p:cNvSpPr>
            <a:spLocks noChangeArrowheads="1"/>
          </p:cNvSpPr>
          <p:nvPr/>
        </p:nvSpPr>
        <p:spPr bwMode="auto">
          <a:xfrm>
            <a:off x="18288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Rectangle 37"/>
          <p:cNvSpPr>
            <a:spLocks noChangeArrowheads="1"/>
          </p:cNvSpPr>
          <p:nvPr/>
        </p:nvSpPr>
        <p:spPr bwMode="auto">
          <a:xfrm>
            <a:off x="27432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9"/>
          <p:cNvSpPr>
            <a:spLocks noChangeArrowheads="1"/>
          </p:cNvSpPr>
          <p:nvPr/>
        </p:nvSpPr>
        <p:spPr bwMode="auto">
          <a:xfrm>
            <a:off x="18288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Rectangle 40"/>
          <p:cNvSpPr>
            <a:spLocks noChangeArrowheads="1"/>
          </p:cNvSpPr>
          <p:nvPr/>
        </p:nvSpPr>
        <p:spPr bwMode="auto">
          <a:xfrm>
            <a:off x="27432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6664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6665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6666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6672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6676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6680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6681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6682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6683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6684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6685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6686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6691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6692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6693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6694" name="Rectangle 33"/>
          <p:cNvSpPr>
            <a:spLocks noChangeArrowheads="1"/>
          </p:cNvSpPr>
          <p:nvPr/>
        </p:nvSpPr>
        <p:spPr bwMode="auto">
          <a:xfrm>
            <a:off x="36576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Rectangle 37"/>
          <p:cNvSpPr>
            <a:spLocks noChangeArrowheads="1"/>
          </p:cNvSpPr>
          <p:nvPr/>
        </p:nvSpPr>
        <p:spPr bwMode="auto">
          <a:xfrm>
            <a:off x="45720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Rectangle 39"/>
          <p:cNvSpPr>
            <a:spLocks noChangeArrowheads="1"/>
          </p:cNvSpPr>
          <p:nvPr/>
        </p:nvSpPr>
        <p:spPr bwMode="auto">
          <a:xfrm>
            <a:off x="36576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Rectangle 40"/>
          <p:cNvSpPr>
            <a:spLocks noChangeArrowheads="1"/>
          </p:cNvSpPr>
          <p:nvPr/>
        </p:nvSpPr>
        <p:spPr bwMode="auto">
          <a:xfrm>
            <a:off x="45720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669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670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670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670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671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671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671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671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671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671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672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672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672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672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672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6729" name="Rectangle 33"/>
          <p:cNvSpPr>
            <a:spLocks noChangeArrowheads="1"/>
          </p:cNvSpPr>
          <p:nvPr/>
        </p:nvSpPr>
        <p:spPr bwMode="auto">
          <a:xfrm>
            <a:off x="18288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Rectangle 37"/>
          <p:cNvSpPr>
            <a:spLocks noChangeArrowheads="1"/>
          </p:cNvSpPr>
          <p:nvPr/>
        </p:nvSpPr>
        <p:spPr bwMode="auto">
          <a:xfrm>
            <a:off x="27432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Rectangle 39"/>
          <p:cNvSpPr>
            <a:spLocks noChangeArrowheads="1"/>
          </p:cNvSpPr>
          <p:nvPr/>
        </p:nvSpPr>
        <p:spPr bwMode="auto">
          <a:xfrm>
            <a:off x="18288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Rectangle 40"/>
          <p:cNvSpPr>
            <a:spLocks noChangeArrowheads="1"/>
          </p:cNvSpPr>
          <p:nvPr/>
        </p:nvSpPr>
        <p:spPr bwMode="auto">
          <a:xfrm>
            <a:off x="27432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3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6734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6735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6736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6742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3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4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5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6746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7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8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9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6750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6751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6752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6753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6754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6755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6756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7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8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9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0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6761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6762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6763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6764" name="Rectangle 33"/>
          <p:cNvSpPr>
            <a:spLocks noChangeArrowheads="1"/>
          </p:cNvSpPr>
          <p:nvPr/>
        </p:nvSpPr>
        <p:spPr bwMode="auto">
          <a:xfrm>
            <a:off x="36576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5" name="Rectangle 37"/>
          <p:cNvSpPr>
            <a:spLocks noChangeArrowheads="1"/>
          </p:cNvSpPr>
          <p:nvPr/>
        </p:nvSpPr>
        <p:spPr bwMode="auto">
          <a:xfrm>
            <a:off x="45720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6" name="Rectangle 39"/>
          <p:cNvSpPr>
            <a:spLocks noChangeArrowheads="1"/>
          </p:cNvSpPr>
          <p:nvPr/>
        </p:nvSpPr>
        <p:spPr bwMode="auto">
          <a:xfrm>
            <a:off x="36576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7" name="Rectangle 40"/>
          <p:cNvSpPr>
            <a:spLocks noChangeArrowheads="1"/>
          </p:cNvSpPr>
          <p:nvPr/>
        </p:nvSpPr>
        <p:spPr bwMode="auto">
          <a:xfrm>
            <a:off x="45720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8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46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6769" name="Text Box 45"/>
          <p:cNvSpPr txBox="1">
            <a:spLocks noChangeArrowheads="1"/>
          </p:cNvSpPr>
          <p:nvPr/>
        </p:nvSpPr>
        <p:spPr bwMode="auto">
          <a:xfrm>
            <a:off x="5638800" y="4191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4</a:t>
            </a:r>
          </a:p>
          <a:p>
            <a:pPr eaLnBrk="1" hangingPunct="1"/>
            <a:r>
              <a:rPr lang="en-US" sz="1600"/>
              <a:t>Use 4* 4 = 16 blocks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Slightly Bigger Example (cont.)</a:t>
            </a:r>
            <a:br>
              <a:rPr lang="en-US" dirty="0" smtClean="0"/>
            </a:br>
            <a:r>
              <a:rPr lang="en-US" sz="3200" dirty="0" smtClean="0"/>
              <a:t>(TILE_WIDTH = 4)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00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and Wen-mei W. Hwu, ECE408/CS483/ 2007-2016</a:t>
            </a:r>
            <a:endParaRPr lang="en-US" sz="1200" dirty="0" smtClean="0">
              <a:ea typeface="PMingLiU" pitchFamily="18" charset="-120"/>
            </a:endParaRPr>
          </a:p>
        </p:txBody>
      </p:sp>
      <p:sp>
        <p:nvSpPr>
          <p:cNvPr id="27652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2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4</a:t>
            </a:r>
          </a:p>
          <a:p>
            <a:pPr eaLnBrk="1" hangingPunct="1"/>
            <a:r>
              <a:rPr lang="en-US" sz="1600"/>
              <a:t>Each block has 4*4 =16 threads</a:t>
            </a:r>
          </a:p>
        </p:txBody>
      </p:sp>
      <p:sp>
        <p:nvSpPr>
          <p:cNvPr id="27653" name="Text Box 45"/>
          <p:cNvSpPr txBox="1">
            <a:spLocks noChangeArrowheads="1"/>
          </p:cNvSpPr>
          <p:nvPr/>
        </p:nvSpPr>
        <p:spPr bwMode="auto">
          <a:xfrm>
            <a:off x="5715000" y="3810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2</a:t>
            </a:r>
          </a:p>
          <a:p>
            <a:pPr eaLnBrk="1" hangingPunct="1"/>
            <a:r>
              <a:rPr lang="en-US" sz="1600"/>
              <a:t>Use 2* 2 = 4 blocks</a:t>
            </a: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7663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7667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7671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7672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7673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7674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7675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7676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7677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7682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7683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7684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7685" name="Rectangle 40"/>
          <p:cNvSpPr>
            <a:spLocks noChangeArrowheads="1"/>
          </p:cNvSpPr>
          <p:nvPr/>
        </p:nvSpPr>
        <p:spPr bwMode="auto">
          <a:xfrm>
            <a:off x="18288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7687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7688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7689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7695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7699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7703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7704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7705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7706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7707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7708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7709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7714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7715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7716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7717" name="Rectangle 40"/>
          <p:cNvSpPr>
            <a:spLocks noChangeArrowheads="1"/>
          </p:cNvSpPr>
          <p:nvPr/>
        </p:nvSpPr>
        <p:spPr bwMode="auto">
          <a:xfrm>
            <a:off x="36576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771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772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772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772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773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773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773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773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773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773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774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774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774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774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774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7749" name="Rectangle 40"/>
          <p:cNvSpPr>
            <a:spLocks noChangeArrowheads="1"/>
          </p:cNvSpPr>
          <p:nvPr/>
        </p:nvSpPr>
        <p:spPr bwMode="auto">
          <a:xfrm>
            <a:off x="18288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7751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7752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7753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8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7759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0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1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2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7763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6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7767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7768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7769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7770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7771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7772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7773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4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5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6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7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7778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7779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7780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7781" name="Rectangle 40"/>
          <p:cNvSpPr>
            <a:spLocks noChangeArrowheads="1"/>
          </p:cNvSpPr>
          <p:nvPr/>
        </p:nvSpPr>
        <p:spPr bwMode="auto">
          <a:xfrm>
            <a:off x="36576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114800" y="6248400"/>
            <a:ext cx="4800600" cy="457200"/>
          </a:xfrm>
        </p:spPr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2088" y="6324600"/>
            <a:ext cx="594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400" dirty="0" smtClean="0">
                <a:latin typeface="Times New Roman" pitchFamily="18" charset="0"/>
                <a:ea typeface="PMingLiU" pitchFamily="18" charset="-120"/>
              </a:rPr>
              <a:t>© David Kirk/NVIDIA and Wen-mei W. Hwu, ECE408/CS483/ 2007-2016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92088" y="2286000"/>
            <a:ext cx="9053512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// Setup the execution configuration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// TILE_WIDTH is a #define constant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dim3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dimGrid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(Width/TILE_WIDTH, Width/TILE_WIDTH, 1);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</a:rPr>
              <a:t>      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dim3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dimBlock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(TILE_WIDTH, TILE_WIDTH, 1);</a:t>
            </a: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</a:rPr>
              <a:t>// Launch the device computation threads!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MatrixMulKernel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&lt;&lt;&lt;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dimGrid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dimBlock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&gt;&gt;&gt;(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Md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Nd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);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7388" cy="11445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Invocation (Host-side Code)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98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W. Hwu, ECE408/CS483/ 2007-2016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Function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04800" y="1555750"/>
            <a:ext cx="88392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// Matrix multiplication kernel – per thread code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__global__ void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MatrixMulKernel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(float*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d_M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float*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float*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d_P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Width)</a:t>
            </a:r>
            <a:r>
              <a:rPr lang="ar-SA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//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Pvalue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is used to store the element of the matrix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// that is computed by the thread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float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Pvalue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= 0;</a:t>
            </a: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7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  = 0 * 2 + threadIdx.x</a:t>
            </a:r>
          </a:p>
          <a:p>
            <a:pPr eaLnBrk="1" hangingPunct="1"/>
            <a:r>
              <a:rPr lang="en-US"/>
              <a:t>Row = 0 * 2 + threadIdx.y</a:t>
            </a:r>
          </a:p>
        </p:txBody>
      </p:sp>
      <p:sp>
        <p:nvSpPr>
          <p:cNvPr id="3277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0</a:t>
            </a:r>
          </a:p>
        </p:txBody>
      </p:sp>
      <p:sp>
        <p:nvSpPr>
          <p:cNvPr id="3277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1</a:t>
            </a:r>
          </a:p>
        </p:txBody>
      </p:sp>
      <p:sp>
        <p:nvSpPr>
          <p:cNvPr id="3277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3278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W. Hwu, ECE408/CS483/ 2007-2016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327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7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7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327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327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328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328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328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328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328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328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328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328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328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1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2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1,0</a:t>
            </a:r>
          </a:p>
        </p:txBody>
      </p:sp>
      <p:sp>
        <p:nvSpPr>
          <p:cNvPr id="3282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3282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3283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3283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3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3283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2,3</a:t>
            </a:r>
          </a:p>
        </p:txBody>
      </p:sp>
      <p:sp>
        <p:nvSpPr>
          <p:cNvPr id="3283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2,1</a:t>
            </a:r>
          </a:p>
        </p:txBody>
      </p:sp>
      <p:sp>
        <p:nvSpPr>
          <p:cNvPr id="3283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1,3</a:t>
            </a:r>
          </a:p>
        </p:txBody>
      </p:sp>
      <p:sp>
        <p:nvSpPr>
          <p:cNvPr id="3284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1,2</a:t>
            </a:r>
          </a:p>
        </p:txBody>
      </p:sp>
      <p:sp>
        <p:nvSpPr>
          <p:cNvPr id="3284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4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3,2</a:t>
            </a:r>
          </a:p>
        </p:txBody>
      </p:sp>
      <p:sp>
        <p:nvSpPr>
          <p:cNvPr id="3284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3284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3,1</a:t>
            </a:r>
          </a:p>
        </p:txBody>
      </p:sp>
      <p:sp>
        <p:nvSpPr>
          <p:cNvPr id="3284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5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5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1,0</a:t>
            </a:r>
          </a:p>
        </p:txBody>
      </p:sp>
      <p:sp>
        <p:nvSpPr>
          <p:cNvPr id="3285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0,2</a:t>
            </a:r>
          </a:p>
        </p:txBody>
      </p:sp>
      <p:sp>
        <p:nvSpPr>
          <p:cNvPr id="3285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0,3</a:t>
            </a:r>
          </a:p>
        </p:txBody>
      </p:sp>
      <p:sp>
        <p:nvSpPr>
          <p:cNvPr id="3286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3286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6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3286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2,3</a:t>
            </a:r>
          </a:p>
        </p:txBody>
      </p:sp>
      <p:sp>
        <p:nvSpPr>
          <p:cNvPr id="3286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2,1</a:t>
            </a:r>
          </a:p>
        </p:txBody>
      </p:sp>
      <p:sp>
        <p:nvSpPr>
          <p:cNvPr id="3287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1,3</a:t>
            </a:r>
          </a:p>
        </p:txBody>
      </p:sp>
      <p:sp>
        <p:nvSpPr>
          <p:cNvPr id="3287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1,2</a:t>
            </a:r>
          </a:p>
        </p:txBody>
      </p:sp>
      <p:sp>
        <p:nvSpPr>
          <p:cNvPr id="3287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7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3,2</a:t>
            </a:r>
          </a:p>
        </p:txBody>
      </p:sp>
      <p:sp>
        <p:nvSpPr>
          <p:cNvPr id="3287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3287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3,1</a:t>
            </a:r>
          </a:p>
        </p:txBody>
      </p:sp>
      <p:sp>
        <p:nvSpPr>
          <p:cNvPr id="3288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3288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(0,1)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W. Hwu, ECE408/CS483/ 2007-2016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Line 61"/>
          <p:cNvSpPr>
            <a:spLocks noChangeShapeType="1"/>
          </p:cNvSpPr>
          <p:nvPr/>
        </p:nvSpPr>
        <p:spPr bwMode="auto">
          <a:xfrm>
            <a:off x="4648200" y="4724400"/>
            <a:ext cx="3048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60"/>
          <p:cNvSpPr>
            <a:spLocks noChangeShapeType="1"/>
          </p:cNvSpPr>
          <p:nvPr/>
        </p:nvSpPr>
        <p:spPr bwMode="auto">
          <a:xfrm>
            <a:off x="77724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60"/>
          <p:cNvSpPr>
            <a:spLocks noChangeShapeType="1"/>
          </p:cNvSpPr>
          <p:nvPr/>
        </p:nvSpPr>
        <p:spPr bwMode="auto">
          <a:xfrm>
            <a:off x="7884099" y="2516981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61"/>
          <p:cNvSpPr>
            <a:spLocks noChangeShapeType="1"/>
          </p:cNvSpPr>
          <p:nvPr/>
        </p:nvSpPr>
        <p:spPr bwMode="auto">
          <a:xfrm>
            <a:off x="4648200" y="5181600"/>
            <a:ext cx="3124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61"/>
          <p:cNvSpPr>
            <a:spLocks noChangeShapeType="1"/>
          </p:cNvSpPr>
          <p:nvPr/>
        </p:nvSpPr>
        <p:spPr bwMode="auto">
          <a:xfrm>
            <a:off x="4635795" y="48768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61"/>
          <p:cNvSpPr>
            <a:spLocks noChangeShapeType="1"/>
          </p:cNvSpPr>
          <p:nvPr/>
        </p:nvSpPr>
        <p:spPr bwMode="auto">
          <a:xfrm>
            <a:off x="4648200" y="53340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60"/>
          <p:cNvSpPr>
            <a:spLocks noChangeShapeType="1"/>
          </p:cNvSpPr>
          <p:nvPr/>
        </p:nvSpPr>
        <p:spPr bwMode="auto">
          <a:xfrm>
            <a:off x="82296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60"/>
          <p:cNvSpPr>
            <a:spLocks noChangeShapeType="1"/>
          </p:cNvSpPr>
          <p:nvPr/>
        </p:nvSpPr>
        <p:spPr bwMode="auto">
          <a:xfrm>
            <a:off x="8329448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23600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23601" name="TextBox 118"/>
          <p:cNvSpPr txBox="1">
            <a:spLocks noChangeArrowheads="1"/>
          </p:cNvSpPr>
          <p:nvPr/>
        </p:nvSpPr>
        <p:spPr bwMode="auto">
          <a:xfrm rot="5400000">
            <a:off x="70889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2</a:t>
            </a:r>
          </a:p>
        </p:txBody>
      </p:sp>
      <p:sp>
        <p:nvSpPr>
          <p:cNvPr id="23602" name="TextBox 119"/>
          <p:cNvSpPr txBox="1">
            <a:spLocks noChangeArrowheads="1"/>
          </p:cNvSpPr>
          <p:nvPr/>
        </p:nvSpPr>
        <p:spPr bwMode="auto">
          <a:xfrm rot="5400000">
            <a:off x="75461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3</a:t>
            </a:r>
          </a:p>
        </p:txBody>
      </p:sp>
      <p:sp>
        <p:nvSpPr>
          <p:cNvPr id="23603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4612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dirty="0"/>
              <a:t>Col   = 1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threadIdx.x</a:t>
            </a:r>
            <a:endParaRPr lang="en-US" dirty="0"/>
          </a:p>
          <a:p>
            <a:pPr eaLnBrk="1" hangingPunct="1"/>
            <a:r>
              <a:rPr lang="en-US" dirty="0"/>
              <a:t>Row = 0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7" name="Straight Arrow Connector 126"/>
          <p:cNvCxnSpPr/>
          <p:nvPr/>
        </p:nvCxnSpPr>
        <p:spPr>
          <a:xfrm rot="5400000" flipH="1" flipV="1">
            <a:off x="914400" y="2438400"/>
            <a:ext cx="914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>
            <a:off x="1676400" y="2667000"/>
            <a:ext cx="1600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0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1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1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1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2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2362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2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2362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2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2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3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3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3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63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2363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63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4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4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4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4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5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2365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5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2365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5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6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6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6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6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/>
              <a:t>N</a:t>
            </a:r>
            <a:r>
              <a:rPr lang="en-US" sz="1600" baseline="-25000" dirty="0"/>
              <a:t>2,3</a:t>
            </a:r>
          </a:p>
        </p:txBody>
      </p:sp>
      <p:sp>
        <p:nvSpPr>
          <p:cNvPr id="2366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2366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A Simple Matrix Multiplication Kernel</a:t>
            </a:r>
            <a:endParaRPr lang="en-US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d_P element and d_M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Row = blockIdx.y*blockDim.y+threadIdx.y;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d_P and d_N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Col = blockIdx.x*blockDim.x+threadIdx.x;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if ((Row &lt; Width) &amp;&amp; (Col &lt; Width))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Pvalue += d_M[Row*Width+k] *      			        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66800" y="6375400"/>
            <a:ext cx="4876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smtClean="0">
                <a:ea typeface="PMingLiU" pitchFamily="18" charset="-120"/>
              </a:rPr>
              <a:t>© David Kirk/NVIDIA and Wen-mei W. Hwu, ECE408/CS483/ 2007-2016</a:t>
            </a:r>
            <a:endParaRPr lang="en-US" sz="1200" smtClean="0"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1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2244841-9FE7-4D6C-BF01-85984A11B294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5843" name="Oval 41"/>
          <p:cNvSpPr>
            <a:spLocks noChangeArrowheads="1"/>
          </p:cNvSpPr>
          <p:nvPr/>
        </p:nvSpPr>
        <p:spPr bwMode="auto">
          <a:xfrm>
            <a:off x="5486400" y="4267200"/>
            <a:ext cx="2667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5326063" y="1751013"/>
            <a:ext cx="3706812" cy="3963987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Grid</a:t>
            </a:r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5386388" y="4519613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Global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5375275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(0, 0)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5424488" y="2754313"/>
            <a:ext cx="1682750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5414963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49" name="Text Box 17"/>
          <p:cNvSpPr txBox="1">
            <a:spLocks noChangeArrowheads="1"/>
          </p:cNvSpPr>
          <p:nvPr/>
        </p:nvSpPr>
        <p:spPr bwMode="auto">
          <a:xfrm>
            <a:off x="5414963" y="3257550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 flipV="1">
            <a:off x="613410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9"/>
          <p:cNvSpPr>
            <a:spLocks noChangeShapeType="1"/>
          </p:cNvSpPr>
          <p:nvPr/>
        </p:nvSpPr>
        <p:spPr bwMode="auto">
          <a:xfrm flipV="1">
            <a:off x="5726113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21"/>
          <p:cNvSpPr>
            <a:spLocks noChangeShapeType="1"/>
          </p:cNvSpPr>
          <p:nvPr/>
        </p:nvSpPr>
        <p:spPr bwMode="auto">
          <a:xfrm>
            <a:off x="6013450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62865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4" name="Text Box 27"/>
          <p:cNvSpPr txBox="1">
            <a:spLocks noChangeArrowheads="1"/>
          </p:cNvSpPr>
          <p:nvPr/>
        </p:nvSpPr>
        <p:spPr bwMode="auto">
          <a:xfrm>
            <a:off x="62865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5" name="Line 28"/>
          <p:cNvSpPr>
            <a:spLocks noChangeShapeType="1"/>
          </p:cNvSpPr>
          <p:nvPr/>
        </p:nvSpPr>
        <p:spPr bwMode="auto">
          <a:xfrm flipV="1">
            <a:off x="70040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9"/>
          <p:cNvSpPr>
            <a:spLocks noChangeShapeType="1"/>
          </p:cNvSpPr>
          <p:nvPr/>
        </p:nvSpPr>
        <p:spPr bwMode="auto">
          <a:xfrm flipV="1">
            <a:off x="65976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31"/>
          <p:cNvSpPr>
            <a:spLocks noChangeShapeType="1"/>
          </p:cNvSpPr>
          <p:nvPr/>
        </p:nvSpPr>
        <p:spPr bwMode="auto">
          <a:xfrm>
            <a:off x="68849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35"/>
          <p:cNvSpPr txBox="1">
            <a:spLocks noChangeArrowheads="1"/>
          </p:cNvSpPr>
          <p:nvPr/>
        </p:nvSpPr>
        <p:spPr bwMode="auto">
          <a:xfrm>
            <a:off x="7212013" y="2244725"/>
            <a:ext cx="1771650" cy="2160588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Block (1, 0)</a:t>
            </a:r>
            <a:endParaRPr lang="en-US" sz="18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59" name="Text Box 36"/>
          <p:cNvSpPr txBox="1">
            <a:spLocks noChangeArrowheads="1"/>
          </p:cNvSpPr>
          <p:nvPr/>
        </p:nvSpPr>
        <p:spPr bwMode="auto">
          <a:xfrm>
            <a:off x="7259638" y="2754313"/>
            <a:ext cx="1684337" cy="3492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Shared Memory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0" name="Text Box 39"/>
          <p:cNvSpPr txBox="1">
            <a:spLocks noChangeArrowheads="1"/>
          </p:cNvSpPr>
          <p:nvPr/>
        </p:nvSpPr>
        <p:spPr bwMode="auto">
          <a:xfrm>
            <a:off x="7251700" y="378301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(0,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1" name="Text Box 40"/>
          <p:cNvSpPr txBox="1">
            <a:spLocks noChangeArrowheads="1"/>
          </p:cNvSpPr>
          <p:nvPr/>
        </p:nvSpPr>
        <p:spPr bwMode="auto">
          <a:xfrm>
            <a:off x="7251700" y="325755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2" name="Line 41"/>
          <p:cNvSpPr>
            <a:spLocks noChangeShapeType="1"/>
          </p:cNvSpPr>
          <p:nvPr/>
        </p:nvSpPr>
        <p:spPr bwMode="auto">
          <a:xfrm flipV="1">
            <a:off x="7969250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42"/>
          <p:cNvSpPr>
            <a:spLocks noChangeShapeType="1"/>
          </p:cNvSpPr>
          <p:nvPr/>
        </p:nvSpPr>
        <p:spPr bwMode="auto">
          <a:xfrm flipV="1">
            <a:off x="756285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44"/>
          <p:cNvSpPr>
            <a:spLocks noChangeShapeType="1"/>
          </p:cNvSpPr>
          <p:nvPr/>
        </p:nvSpPr>
        <p:spPr bwMode="auto">
          <a:xfrm>
            <a:off x="7850188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Text Box 49"/>
          <p:cNvSpPr txBox="1">
            <a:spLocks noChangeArrowheads="1"/>
          </p:cNvSpPr>
          <p:nvPr/>
        </p:nvSpPr>
        <p:spPr bwMode="auto">
          <a:xfrm>
            <a:off x="8123238" y="378301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Thread (1, 0)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6" name="Text Box 50"/>
          <p:cNvSpPr txBox="1">
            <a:spLocks noChangeArrowheads="1"/>
          </p:cNvSpPr>
          <p:nvPr/>
        </p:nvSpPr>
        <p:spPr bwMode="auto">
          <a:xfrm>
            <a:off x="8123238" y="3257550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  <a:latin typeface="Arial" pitchFamily="34" charset="0"/>
              </a:rPr>
              <a:t>Registers</a:t>
            </a:r>
            <a:endParaRPr lang="en-US" sz="10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67" name="Line 51"/>
          <p:cNvSpPr>
            <a:spLocks noChangeShapeType="1"/>
          </p:cNvSpPr>
          <p:nvPr/>
        </p:nvSpPr>
        <p:spPr bwMode="auto">
          <a:xfrm flipV="1">
            <a:off x="8840788" y="310515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52"/>
          <p:cNvSpPr>
            <a:spLocks noChangeShapeType="1"/>
          </p:cNvSpPr>
          <p:nvPr/>
        </p:nvSpPr>
        <p:spPr bwMode="auto">
          <a:xfrm flipV="1">
            <a:off x="8432800" y="35512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54"/>
          <p:cNvSpPr>
            <a:spLocks noChangeShapeType="1"/>
          </p:cNvSpPr>
          <p:nvPr/>
        </p:nvSpPr>
        <p:spPr bwMode="auto">
          <a:xfrm>
            <a:off x="8721725" y="4275138"/>
            <a:ext cx="0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58"/>
          <p:cNvSpPr txBox="1">
            <a:spLocks noChangeArrowheads="1"/>
          </p:cNvSpPr>
          <p:nvPr/>
        </p:nvSpPr>
        <p:spPr bwMode="auto">
          <a:xfrm>
            <a:off x="4495800" y="4514850"/>
            <a:ext cx="563563" cy="81915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Host</a:t>
            </a:r>
          </a:p>
        </p:txBody>
      </p:sp>
      <p:sp>
        <p:nvSpPr>
          <p:cNvPr id="35871" name="Line 60"/>
          <p:cNvSpPr>
            <a:spLocks noChangeShapeType="1"/>
          </p:cNvSpPr>
          <p:nvPr/>
        </p:nvSpPr>
        <p:spPr bwMode="auto">
          <a:xfrm flipV="1">
            <a:off x="5059363" y="4727575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9"/>
          <p:cNvSpPr txBox="1">
            <a:spLocks noChangeArrowheads="1"/>
          </p:cNvSpPr>
          <p:nvPr/>
        </p:nvSpPr>
        <p:spPr bwMode="auto">
          <a:xfrm>
            <a:off x="5386388" y="5029200"/>
            <a:ext cx="3605212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  <a:latin typeface="Arial" pitchFamily="34" charset="0"/>
              </a:rPr>
              <a:t>Constant Memory</a:t>
            </a:r>
            <a:endParaRPr lang="en-US" sz="120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5873" name="Line 60"/>
          <p:cNvSpPr>
            <a:spLocks noChangeShapeType="1"/>
          </p:cNvSpPr>
          <p:nvPr/>
        </p:nvSpPr>
        <p:spPr bwMode="auto">
          <a:xfrm flipV="1">
            <a:off x="5059363" y="5181600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962900" cy="1066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How about performance on a device with 150 GB/s memory bandwidth?</a:t>
            </a:r>
          </a:p>
        </p:txBody>
      </p:sp>
      <p:sp>
        <p:nvSpPr>
          <p:cNvPr id="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451350" cy="45720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2000" dirty="0" smtClean="0"/>
              <a:t>All threads access global memory for their input matrix elements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dirty="0" smtClean="0"/>
              <a:t>Two memory accesses (8 bytes) per floating point multiply-add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dirty="0" smtClean="0"/>
              <a:t>4B/s of memory bandwidth/FLOPS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1800" dirty="0" smtClean="0"/>
              <a:t>150 GB/s limits the code at 37.5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dirty="0" smtClean="0"/>
              <a:t>The actual code runs at about 25 GFLOPS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 dirty="0" smtClean="0"/>
              <a:t>Need to drastically cut down memory accesses to get closer to the peak of more than 1,000 GFLOPS</a:t>
            </a:r>
          </a:p>
        </p:txBody>
      </p:sp>
      <p:sp>
        <p:nvSpPr>
          <p:cNvPr id="35876" name="Line 42"/>
          <p:cNvSpPr>
            <a:spLocks noChangeShapeType="1"/>
          </p:cNvSpPr>
          <p:nvPr/>
        </p:nvSpPr>
        <p:spPr bwMode="auto">
          <a:xfrm>
            <a:off x="3733800" y="2057400"/>
            <a:ext cx="22098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191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</p:spTree>
    <p:extLst>
      <p:ext uri="{BB962C8B-B14F-4D97-AF65-F5344CB8AC3E}">
        <p14:creationId xmlns:p14="http://schemas.microsoft.com/office/powerpoint/2010/main" val="2789215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12572AD-A0BD-4D21-8B8A-5BC58A62007D}" type="slidenum">
              <a:rPr lang="en-US" sz="1400" smtClean="0">
                <a:latin typeface="Times New Roman" pitchFamily="18" charset="0"/>
              </a:rPr>
              <a:pPr eaLnBrk="1" hangingPunct="1"/>
              <a:t>19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Matrix-Matrix Multiplication using </a:t>
            </a:r>
            <a:br>
              <a:rPr lang="en-US" dirty="0" smtClean="0"/>
            </a:br>
            <a:r>
              <a:rPr lang="en-US" dirty="0" smtClean="0"/>
              <a:t>Shared Memory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105400" cy="3079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5A92C18-71D3-4A4D-92BD-5421FCA77A81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Programmer View of  CUDA Memories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267200" cy="2741613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Each thread can:</a:t>
            </a:r>
          </a:p>
          <a:p>
            <a:pPr marL="974725" lvl="1" indent="-403225" eaLnBrk="1" hangingPunct="1"/>
            <a:r>
              <a:rPr lang="en-US" sz="2100" smtClean="0"/>
              <a:t>Read/write per-thread </a:t>
            </a:r>
            <a:r>
              <a:rPr lang="en-US" sz="2100" b="1" smtClean="0">
                <a:solidFill>
                  <a:schemeClr val="accent2"/>
                </a:solidFill>
              </a:rPr>
              <a:t>registers (~1 cycle)</a:t>
            </a:r>
          </a:p>
          <a:p>
            <a:pPr marL="974725" lvl="1" indent="-403225" eaLnBrk="1" hangingPunct="1"/>
            <a:r>
              <a:rPr lang="en-US" sz="2100" smtClean="0"/>
              <a:t>Read/write per-block </a:t>
            </a:r>
            <a:r>
              <a:rPr lang="en-US" sz="2100" b="1" smtClean="0">
                <a:solidFill>
                  <a:schemeClr val="accent2"/>
                </a:solidFill>
              </a:rPr>
              <a:t>shared memory (~5 cycles)</a:t>
            </a:r>
          </a:p>
          <a:p>
            <a:pPr marL="974725" lvl="1" indent="-403225" eaLnBrk="1" hangingPunct="1"/>
            <a:r>
              <a:rPr lang="en-US" sz="2100" smtClean="0"/>
              <a:t>Read/write per-grid </a:t>
            </a:r>
            <a:r>
              <a:rPr lang="en-US" sz="2100" b="1" smtClean="0">
                <a:solidFill>
                  <a:schemeClr val="accent2"/>
                </a:solidFill>
              </a:rPr>
              <a:t>global memory (~500 cycles)</a:t>
            </a:r>
          </a:p>
          <a:p>
            <a:pPr marL="974725" lvl="1" indent="-403225" eaLnBrk="1" hangingPunct="1"/>
            <a:r>
              <a:rPr lang="en-US" sz="2100" smtClean="0"/>
              <a:t>Read/only per-grid</a:t>
            </a:r>
            <a:r>
              <a:rPr lang="en-US" sz="2100" smtClean="0">
                <a:solidFill>
                  <a:schemeClr val="accent2"/>
                </a:solidFill>
              </a:rPr>
              <a:t> </a:t>
            </a:r>
            <a:r>
              <a:rPr lang="en-US" sz="2100" b="1" smtClean="0">
                <a:solidFill>
                  <a:schemeClr val="accent2"/>
                </a:solidFill>
              </a:rPr>
              <a:t>constant memory (~5 cycles with caching)</a:t>
            </a:r>
          </a:p>
        </p:txBody>
      </p:sp>
      <p:grpSp>
        <p:nvGrpSpPr>
          <p:cNvPr id="4101" name="Group 86"/>
          <p:cNvGrpSpPr>
            <a:grpSpLocks/>
          </p:cNvGrpSpPr>
          <p:nvPr/>
        </p:nvGrpSpPr>
        <p:grpSpPr bwMode="auto">
          <a:xfrm>
            <a:off x="4572000" y="1751013"/>
            <a:ext cx="4537075" cy="3963987"/>
            <a:chOff x="2880" y="1103"/>
            <a:chExt cx="2858" cy="2497"/>
          </a:xfrm>
        </p:grpSpPr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Grid</a:t>
              </a:r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Global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5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(0, 0)</a:t>
              </a:r>
            </a:p>
          </p:txBody>
        </p:sp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465" y="1735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8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 flipV="1">
              <a:off x="3912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3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4" name="Line 28"/>
            <p:cNvSpPr>
              <a:spLocks noChangeShapeType="1"/>
            </p:cNvSpPr>
            <p:nvPr/>
          </p:nvSpPr>
          <p:spPr bwMode="auto">
            <a:xfrm flipV="1">
              <a:off x="4460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Block (1, 0)</a:t>
              </a:r>
              <a:endParaRPr lang="en-US" sz="18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8" name="Text Box 36"/>
            <p:cNvSpPr txBox="1">
              <a:spLocks noChangeArrowheads="1"/>
            </p:cNvSpPr>
            <p:nvPr/>
          </p:nvSpPr>
          <p:spPr bwMode="auto">
            <a:xfrm>
              <a:off x="4621" y="1735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19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0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1" name="Line 41"/>
            <p:cNvSpPr>
              <a:spLocks noChangeShapeType="1"/>
            </p:cNvSpPr>
            <p:nvPr/>
          </p:nvSpPr>
          <p:spPr bwMode="auto">
            <a:xfrm flipV="1">
              <a:off x="5068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5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pitchFamily="34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26" name="Line 51"/>
            <p:cNvSpPr>
              <a:spLocks noChangeShapeType="1"/>
            </p:cNvSpPr>
            <p:nvPr/>
          </p:nvSpPr>
          <p:spPr bwMode="auto">
            <a:xfrm flipV="1">
              <a:off x="5617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Host</a:t>
              </a:r>
            </a:p>
          </p:txBody>
        </p:sp>
        <p:sp>
          <p:nvSpPr>
            <p:cNvPr id="4130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Text Box 9"/>
            <p:cNvSpPr txBox="1">
              <a:spLocks noChangeArrowheads="1"/>
            </p:cNvSpPr>
            <p:nvPr/>
          </p:nvSpPr>
          <p:spPr bwMode="auto">
            <a:xfrm>
              <a:off x="3441" y="3168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pitchFamily="34" charset="0"/>
                </a:rPr>
                <a:t>Constant Memory</a:t>
              </a:r>
              <a:endParaRPr lang="en-US" sz="1200">
                <a:solidFill>
                  <a:srgbClr val="003300"/>
                </a:solidFill>
                <a:latin typeface="Arial" pitchFamily="34" charset="0"/>
              </a:endParaRPr>
            </a:p>
          </p:txBody>
        </p:sp>
        <p:sp>
          <p:nvSpPr>
            <p:cNvPr id="4132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5345113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2FFAA5E-0514-4B97-9256-A96821479202}" type="slidenum">
              <a:rPr lang="en-US" sz="1400" smtClean="0">
                <a:latin typeface="Times New Roman" pitchFamily="18" charset="0"/>
              </a:rPr>
              <a:pPr eaLnBrk="1" hangingPunct="1"/>
              <a:t>20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A Common Programming Strategy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724900" cy="4572000"/>
          </a:xfrm>
        </p:spPr>
        <p:txBody>
          <a:bodyPr/>
          <a:lstStyle/>
          <a:p>
            <a:pPr marL="457200" indent="-457200" eaLnBrk="1" hangingPunct="1"/>
            <a:r>
              <a:rPr lang="en-US" dirty="0" smtClean="0"/>
              <a:t>Global memory resides in device memory (DRAM) </a:t>
            </a:r>
          </a:p>
          <a:p>
            <a:pPr marL="457200" indent="-457200" eaLnBrk="1" hangingPunct="1"/>
            <a:r>
              <a:rPr lang="en-US" dirty="0"/>
              <a:t>A</a:t>
            </a:r>
            <a:r>
              <a:rPr lang="en-US" dirty="0" smtClean="0"/>
              <a:t> profitable way of performing computation on the device is to </a:t>
            </a:r>
            <a:r>
              <a:rPr lang="en-US" dirty="0" smtClean="0">
                <a:solidFill>
                  <a:schemeClr val="accent2"/>
                </a:solidFill>
              </a:rPr>
              <a:t>tile the input data</a:t>
            </a:r>
            <a:r>
              <a:rPr lang="en-US" dirty="0" smtClean="0"/>
              <a:t> to take advantage of fast shared memory:</a:t>
            </a:r>
          </a:p>
          <a:p>
            <a:pPr marL="974725" lvl="1" indent="-403225" eaLnBrk="1" hangingPunct="1"/>
            <a:r>
              <a:rPr lang="en-US" dirty="0" smtClean="0">
                <a:solidFill>
                  <a:schemeClr val="accent2"/>
                </a:solidFill>
              </a:rPr>
              <a:t>Partition </a:t>
            </a:r>
            <a:r>
              <a:rPr lang="en-US" dirty="0" smtClean="0"/>
              <a:t>data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into</a:t>
            </a:r>
            <a:r>
              <a:rPr lang="en-US" dirty="0" smtClean="0">
                <a:solidFill>
                  <a:schemeClr val="accent2"/>
                </a:solidFill>
              </a:rPr>
              <a:t> subsets</a:t>
            </a:r>
            <a:r>
              <a:rPr lang="en-US" dirty="0" smtClean="0"/>
              <a:t> (tiles) that fit into shared memory</a:t>
            </a:r>
          </a:p>
          <a:p>
            <a:pPr marL="974725" lvl="1" indent="-403225" eaLnBrk="1" hangingPunct="1"/>
            <a:r>
              <a:rPr lang="en-US" dirty="0" smtClean="0"/>
              <a:t>Handle </a:t>
            </a:r>
            <a:r>
              <a:rPr lang="en-US" dirty="0" smtClean="0">
                <a:solidFill>
                  <a:schemeClr val="accent2"/>
                </a:solidFill>
              </a:rPr>
              <a:t>each data subset with one thread block</a:t>
            </a:r>
            <a:r>
              <a:rPr lang="en-US" dirty="0" smtClean="0"/>
              <a:t> by:</a:t>
            </a:r>
          </a:p>
          <a:p>
            <a:pPr marL="1431925" lvl="2" indent="-342900" eaLnBrk="1" hangingPunct="1"/>
            <a:r>
              <a:rPr lang="en-US" dirty="0" smtClean="0"/>
              <a:t>Loading the subset from global memory to shared memory, </a:t>
            </a:r>
            <a:r>
              <a:rPr lang="en-US" dirty="0" smtClean="0">
                <a:solidFill>
                  <a:srgbClr val="FF0000"/>
                </a:solidFill>
              </a:rPr>
              <a:t>using multiple threads to exploit memory-level parallelism</a:t>
            </a:r>
          </a:p>
          <a:p>
            <a:pPr marL="1431925" lvl="2" indent="-342900" eaLnBrk="1" hangingPunct="1"/>
            <a:r>
              <a:rPr lang="en-US" dirty="0" smtClean="0"/>
              <a:t>Performing the computation on the subset from shared memory; each thread can efficiently multi-pass over any data element</a:t>
            </a:r>
          </a:p>
          <a:p>
            <a:pPr marL="1431925" lvl="2" indent="-342900" eaLnBrk="1" hangingPunct="1"/>
            <a:r>
              <a:rPr lang="en-US" dirty="0" smtClean="0"/>
              <a:t>Copying results from shared memory to global memory</a:t>
            </a: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53340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B81EAAF4-0DB3-44B1-B7C2-884667B2F017}" type="slidenum">
              <a:rPr lang="en-US" sz="1400" smtClean="0">
                <a:latin typeface="Times New Roman" pitchFamily="18" charset="0"/>
              </a:rPr>
              <a:pPr eaLnBrk="1" hangingPunct="1"/>
              <a:t>21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457200" y="2546350"/>
            <a:ext cx="8610600" cy="96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1400" dirty="0">
                <a:latin typeface="Courier New"/>
                <a:cs typeface="Courier New"/>
              </a:rPr>
              <a:t>__global__ void </a:t>
            </a:r>
            <a:r>
              <a:rPr lang="en-US" sz="1400" dirty="0" err="1">
                <a:latin typeface="Courier New"/>
                <a:cs typeface="Courier New"/>
              </a:rPr>
              <a:t>MatrixMulKernel</a:t>
            </a:r>
            <a:r>
              <a:rPr lang="en-US" sz="1400" dirty="0">
                <a:latin typeface="Courier New"/>
                <a:cs typeface="Courier New"/>
              </a:rPr>
              <a:t>(float* </a:t>
            </a:r>
            <a:r>
              <a:rPr lang="en-US" sz="1400" dirty="0" smtClean="0">
                <a:latin typeface="Courier New"/>
                <a:cs typeface="Courier New"/>
              </a:rPr>
              <a:t>M</a:t>
            </a:r>
            <a:r>
              <a:rPr lang="en-US" sz="1400" dirty="0">
                <a:latin typeface="Courier New"/>
                <a:cs typeface="Courier New"/>
              </a:rPr>
              <a:t>, float* </a:t>
            </a:r>
            <a:r>
              <a:rPr lang="en-US" sz="1400" dirty="0" smtClean="0">
                <a:latin typeface="Courier New"/>
                <a:cs typeface="Courier New"/>
              </a:rPr>
              <a:t>N</a:t>
            </a:r>
            <a:r>
              <a:rPr lang="en-US" sz="1400" dirty="0">
                <a:latin typeface="Courier New"/>
                <a:cs typeface="Courier New"/>
              </a:rPr>
              <a:t>, float* </a:t>
            </a:r>
            <a:r>
              <a:rPr lang="en-US" sz="1400" dirty="0" smtClean="0">
                <a:latin typeface="Courier New"/>
                <a:cs typeface="Courier New"/>
              </a:rPr>
              <a:t>P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int</a:t>
            </a:r>
            <a:r>
              <a:rPr lang="en-US" sz="1400" dirty="0">
                <a:latin typeface="Courier New"/>
                <a:cs typeface="Courier New"/>
              </a:rPr>
              <a:t> Width)</a:t>
            </a:r>
          </a:p>
          <a:p>
            <a:pPr marL="533400" indent="-533400">
              <a:lnSpc>
                <a:spcPct val="80000"/>
              </a:lnSpc>
            </a:pPr>
            <a:r>
              <a:rPr lang="en-US" sz="1400" dirty="0">
                <a:latin typeface="Courier New"/>
                <a:cs typeface="Courier New"/>
              </a:rPr>
              <a:t>{</a:t>
            </a:r>
          </a:p>
          <a:p>
            <a:pPr marL="533400" indent="-533400">
              <a:lnSpc>
                <a:spcPct val="80000"/>
              </a:lnSpc>
            </a:pPr>
            <a:endParaRPr lang="en-US" sz="1400" dirty="0">
              <a:latin typeface="Courier New"/>
              <a:ea typeface="Times New Roman" pitchFamily="18" charset="0"/>
              <a:cs typeface="Courier New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400" dirty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__shared__ </a:t>
            </a:r>
            <a:r>
              <a:rPr lang="en-US" sz="1400" dirty="0">
                <a:latin typeface="Courier New"/>
                <a:ea typeface="Times New Roman" pitchFamily="18" charset="0"/>
                <a:cs typeface="Courier New"/>
              </a:rPr>
              <a:t>float </a:t>
            </a:r>
            <a:r>
              <a:rPr lang="en-US" sz="1400" dirty="0" err="1" smtClean="0">
                <a:latin typeface="Courier New"/>
                <a:ea typeface="Times New Roman" pitchFamily="18" charset="0"/>
                <a:cs typeface="Courier New"/>
              </a:rPr>
              <a:t>subTileM</a:t>
            </a:r>
            <a:r>
              <a:rPr lang="en-US" sz="1400" dirty="0">
                <a:latin typeface="Courier New"/>
                <a:ea typeface="Times New Roman" pitchFamily="18" charset="0"/>
                <a:cs typeface="Courier New"/>
              </a:rPr>
              <a:t>[TILE_WIDTH][TILE_WIDTH];</a:t>
            </a:r>
          </a:p>
          <a:p>
            <a:pPr marL="533400" indent="-533400">
              <a:lnSpc>
                <a:spcPct val="80000"/>
              </a:lnSpc>
            </a:pPr>
            <a:r>
              <a:rPr lang="en-US" sz="1400" dirty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   __shared__ </a:t>
            </a:r>
            <a:r>
              <a:rPr lang="en-US" sz="1400" dirty="0">
                <a:latin typeface="Courier New"/>
                <a:ea typeface="Times New Roman" pitchFamily="18" charset="0"/>
                <a:cs typeface="Courier New"/>
              </a:rPr>
              <a:t>float </a:t>
            </a:r>
            <a:r>
              <a:rPr lang="en-US" sz="1400" dirty="0" err="1" smtClean="0">
                <a:latin typeface="Courier New"/>
                <a:ea typeface="Times New Roman" pitchFamily="18" charset="0"/>
                <a:cs typeface="Courier New"/>
              </a:rPr>
              <a:t>subTileN</a:t>
            </a:r>
            <a:r>
              <a:rPr lang="en-US" sz="1400" dirty="0">
                <a:latin typeface="Courier New"/>
                <a:ea typeface="Times New Roman" pitchFamily="18" charset="0"/>
                <a:cs typeface="Courier New"/>
              </a:rPr>
              <a:t>[TILE_WIDTH][TILE_WIDTH];</a:t>
            </a:r>
          </a:p>
        </p:txBody>
      </p:sp>
    </p:spTree>
    <p:extLst>
      <p:ext uri="{BB962C8B-B14F-4D97-AF65-F5344CB8AC3E}">
        <p14:creationId xmlns:p14="http://schemas.microsoft.com/office/powerpoint/2010/main" val="34744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610350"/>
            <a:ext cx="5507038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ECE408/CS483/ 2007-2016</a:t>
            </a:r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1650" y="0"/>
            <a:ext cx="8642350" cy="685800"/>
          </a:xfrm>
        </p:spPr>
        <p:txBody>
          <a:bodyPr/>
          <a:lstStyle/>
          <a:p>
            <a:r>
              <a:rPr lang="en-US" smtClean="0"/>
              <a:t>Shared Memory Blocking Basic Idea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78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35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992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449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06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364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21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2784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7356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1928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6500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107238" y="9144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Oval 22"/>
          <p:cNvSpPr>
            <a:spLocks noChangeArrowheads="1"/>
          </p:cNvSpPr>
          <p:nvPr/>
        </p:nvSpPr>
        <p:spPr bwMode="auto">
          <a:xfrm>
            <a:off x="2763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 dirty="0"/>
          </a:p>
          <a:p>
            <a:r>
              <a:rPr lang="en-US" dirty="0"/>
              <a:t>Thread 1</a:t>
            </a:r>
          </a:p>
        </p:txBody>
      </p:sp>
      <p:sp>
        <p:nvSpPr>
          <p:cNvPr id="10256" name="Oval 23"/>
          <p:cNvSpPr>
            <a:spLocks noChangeArrowheads="1"/>
          </p:cNvSpPr>
          <p:nvPr/>
        </p:nvSpPr>
        <p:spPr bwMode="auto">
          <a:xfrm>
            <a:off x="4668838" y="22098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 dirty="0"/>
          </a:p>
          <a:p>
            <a:r>
              <a:rPr lang="en-US" dirty="0"/>
              <a:t>Thread 2</a:t>
            </a:r>
          </a:p>
        </p:txBody>
      </p:sp>
      <p:cxnSp>
        <p:nvCxnSpPr>
          <p:cNvPr id="10257" name="Straight Arrow Connector 25"/>
          <p:cNvCxnSpPr>
            <a:cxnSpLocks noChangeShapeType="1"/>
            <a:stCxn id="10243" idx="2"/>
            <a:endCxn id="10255" idx="1"/>
          </p:cNvCxnSpPr>
          <p:nvPr/>
        </p:nvCxnSpPr>
        <p:spPr bwMode="auto">
          <a:xfrm rot="16200000" flipH="1">
            <a:off x="2116138" y="1562100"/>
            <a:ext cx="1050925" cy="669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Arrow Connector 37"/>
          <p:cNvCxnSpPr>
            <a:cxnSpLocks noChangeShapeType="1"/>
          </p:cNvCxnSpPr>
          <p:nvPr/>
        </p:nvCxnSpPr>
        <p:spPr bwMode="auto">
          <a:xfrm rot="16200000" flipH="1">
            <a:off x="2497138" y="1714500"/>
            <a:ext cx="990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59" name="TextBox 72"/>
          <p:cNvSpPr txBox="1">
            <a:spLocks noChangeArrowheads="1"/>
          </p:cNvSpPr>
          <p:nvPr/>
        </p:nvSpPr>
        <p:spPr bwMode="auto">
          <a:xfrm>
            <a:off x="6497638" y="21336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60" name="TextBox 73"/>
          <p:cNvSpPr txBox="1">
            <a:spLocks noChangeArrowheads="1"/>
          </p:cNvSpPr>
          <p:nvPr/>
        </p:nvSpPr>
        <p:spPr bwMode="auto">
          <a:xfrm>
            <a:off x="1392238" y="91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cxnSp>
        <p:nvCxnSpPr>
          <p:cNvPr id="10261" name="Straight Arrow Connector 48"/>
          <p:cNvCxnSpPr>
            <a:cxnSpLocks noChangeShapeType="1"/>
            <a:stCxn id="10245" idx="2"/>
          </p:cNvCxnSpPr>
          <p:nvPr/>
        </p:nvCxnSpPr>
        <p:spPr bwMode="auto">
          <a:xfrm rot="16200000" flipH="1">
            <a:off x="2840038" y="1752600"/>
            <a:ext cx="8382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Arrow Connector 50"/>
          <p:cNvCxnSpPr>
            <a:cxnSpLocks noChangeShapeType="1"/>
            <a:stCxn id="10246" idx="2"/>
            <a:endCxn id="10255" idx="0"/>
          </p:cNvCxnSpPr>
          <p:nvPr/>
        </p:nvCxnSpPr>
        <p:spPr bwMode="auto">
          <a:xfrm rot="5400000">
            <a:off x="3163888" y="1695450"/>
            <a:ext cx="838200" cy="190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Arrow Connector 52"/>
          <p:cNvCxnSpPr>
            <a:cxnSpLocks noChangeShapeType="1"/>
            <a:stCxn id="10247" idx="2"/>
          </p:cNvCxnSpPr>
          <p:nvPr/>
        </p:nvCxnSpPr>
        <p:spPr bwMode="auto">
          <a:xfrm rot="5400000">
            <a:off x="3449638" y="1524000"/>
            <a:ext cx="8382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Arrow Connector 54"/>
          <p:cNvCxnSpPr>
            <a:cxnSpLocks noChangeShapeType="1"/>
            <a:stCxn id="10248" idx="2"/>
          </p:cNvCxnSpPr>
          <p:nvPr/>
        </p:nvCxnSpPr>
        <p:spPr bwMode="auto">
          <a:xfrm rot="5400000">
            <a:off x="3754438" y="1371600"/>
            <a:ext cx="8382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Arrow Connector 56"/>
          <p:cNvCxnSpPr>
            <a:cxnSpLocks noChangeShapeType="1"/>
            <a:stCxn id="10249" idx="2"/>
          </p:cNvCxnSpPr>
          <p:nvPr/>
        </p:nvCxnSpPr>
        <p:spPr bwMode="auto">
          <a:xfrm rot="5400000">
            <a:off x="4021138" y="1257300"/>
            <a:ext cx="9144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Arrow Connector 59"/>
          <p:cNvCxnSpPr>
            <a:cxnSpLocks noChangeShapeType="1"/>
            <a:stCxn id="10250" idx="2"/>
            <a:endCxn id="10255" idx="7"/>
          </p:cNvCxnSpPr>
          <p:nvPr/>
        </p:nvCxnSpPr>
        <p:spPr bwMode="auto">
          <a:xfrm rot="5400000">
            <a:off x="4227513" y="1143000"/>
            <a:ext cx="1050925" cy="1508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Arrow Connector 61"/>
          <p:cNvCxnSpPr>
            <a:cxnSpLocks noChangeShapeType="1"/>
            <a:stCxn id="10251" idx="2"/>
          </p:cNvCxnSpPr>
          <p:nvPr/>
        </p:nvCxnSpPr>
        <p:spPr bwMode="auto">
          <a:xfrm rot="5400000">
            <a:off x="4478338" y="1028700"/>
            <a:ext cx="1143000" cy="1828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Arrow Connector 64"/>
          <p:cNvCxnSpPr>
            <a:cxnSpLocks noChangeShapeType="1"/>
            <a:stCxn id="10252" idx="2"/>
          </p:cNvCxnSpPr>
          <p:nvPr/>
        </p:nvCxnSpPr>
        <p:spPr bwMode="auto">
          <a:xfrm rot="5400000">
            <a:off x="4668838" y="838200"/>
            <a:ext cx="1219200" cy="2286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Arrow Connector 68"/>
          <p:cNvCxnSpPr>
            <a:cxnSpLocks noChangeShapeType="1"/>
            <a:stCxn id="10243" idx="2"/>
          </p:cNvCxnSpPr>
          <p:nvPr/>
        </p:nvCxnSpPr>
        <p:spPr bwMode="auto">
          <a:xfrm rot="16200000" flipH="1">
            <a:off x="3221038" y="457200"/>
            <a:ext cx="914400" cy="2743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Arrow Connector 75"/>
          <p:cNvCxnSpPr>
            <a:cxnSpLocks noChangeShapeType="1"/>
            <a:stCxn id="10244" idx="2"/>
          </p:cNvCxnSpPr>
          <p:nvPr/>
        </p:nvCxnSpPr>
        <p:spPr bwMode="auto">
          <a:xfrm rot="16200000" flipH="1">
            <a:off x="3563938" y="571500"/>
            <a:ext cx="838200" cy="2438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Straight Arrow Connector 78"/>
          <p:cNvCxnSpPr>
            <a:cxnSpLocks noChangeShapeType="1"/>
            <a:stCxn id="10245" idx="2"/>
            <a:endCxn id="10256" idx="0"/>
          </p:cNvCxnSpPr>
          <p:nvPr/>
        </p:nvCxnSpPr>
        <p:spPr bwMode="auto">
          <a:xfrm rot="16200000" flipH="1">
            <a:off x="3887788" y="704850"/>
            <a:ext cx="838200" cy="2171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2" name="Straight Arrow Connector 81"/>
          <p:cNvCxnSpPr>
            <a:cxnSpLocks noChangeShapeType="1"/>
            <a:stCxn id="10246" idx="2"/>
            <a:endCxn id="10256" idx="0"/>
          </p:cNvCxnSpPr>
          <p:nvPr/>
        </p:nvCxnSpPr>
        <p:spPr bwMode="auto">
          <a:xfrm rot="16200000" flipH="1">
            <a:off x="4116388" y="933450"/>
            <a:ext cx="838200" cy="1714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3" name="Straight Arrow Connector 83"/>
          <p:cNvCxnSpPr>
            <a:cxnSpLocks noChangeShapeType="1"/>
            <a:stCxn id="10247" idx="2"/>
            <a:endCxn id="10256" idx="0"/>
          </p:cNvCxnSpPr>
          <p:nvPr/>
        </p:nvCxnSpPr>
        <p:spPr bwMode="auto">
          <a:xfrm rot="16200000" flipH="1">
            <a:off x="4344988" y="1162050"/>
            <a:ext cx="838200" cy="1257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4" name="Straight Arrow Connector 85"/>
          <p:cNvCxnSpPr>
            <a:cxnSpLocks noChangeShapeType="1"/>
            <a:stCxn id="10248" idx="2"/>
          </p:cNvCxnSpPr>
          <p:nvPr/>
        </p:nvCxnSpPr>
        <p:spPr bwMode="auto">
          <a:xfrm rot="16200000" flipH="1">
            <a:off x="4630738" y="1333500"/>
            <a:ext cx="7620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5" name="Straight Arrow Connector 87"/>
          <p:cNvCxnSpPr>
            <a:cxnSpLocks noChangeShapeType="1"/>
            <a:stCxn id="10249" idx="2"/>
          </p:cNvCxnSpPr>
          <p:nvPr/>
        </p:nvCxnSpPr>
        <p:spPr bwMode="auto">
          <a:xfrm rot="16200000" flipH="1">
            <a:off x="4859338" y="1562100"/>
            <a:ext cx="7620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Arrow Connector 89"/>
          <p:cNvCxnSpPr>
            <a:cxnSpLocks noChangeShapeType="1"/>
            <a:stCxn id="10250" idx="2"/>
            <a:endCxn id="10256" idx="0"/>
          </p:cNvCxnSpPr>
          <p:nvPr/>
        </p:nvCxnSpPr>
        <p:spPr bwMode="auto">
          <a:xfrm rot="5400000">
            <a:off x="5030788" y="1733550"/>
            <a:ext cx="838200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Arrow Connector 91"/>
          <p:cNvCxnSpPr>
            <a:cxnSpLocks noChangeShapeType="1"/>
            <a:stCxn id="10251" idx="2"/>
          </p:cNvCxnSpPr>
          <p:nvPr/>
        </p:nvCxnSpPr>
        <p:spPr bwMode="auto">
          <a:xfrm rot="5400000">
            <a:off x="5316538" y="1485900"/>
            <a:ext cx="7620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8" name="Straight Arrow Connector 93"/>
          <p:cNvCxnSpPr>
            <a:cxnSpLocks noChangeShapeType="1"/>
            <a:stCxn id="10253" idx="2"/>
          </p:cNvCxnSpPr>
          <p:nvPr/>
        </p:nvCxnSpPr>
        <p:spPr bwMode="auto">
          <a:xfrm rot="5400000">
            <a:off x="4973638" y="609600"/>
            <a:ext cx="1143000" cy="266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79" name="Straight Arrow Connector 95"/>
          <p:cNvCxnSpPr>
            <a:cxnSpLocks noChangeShapeType="1"/>
            <a:stCxn id="10254" idx="2"/>
          </p:cNvCxnSpPr>
          <p:nvPr/>
        </p:nvCxnSpPr>
        <p:spPr bwMode="auto">
          <a:xfrm rot="5400000">
            <a:off x="5164138" y="419100"/>
            <a:ext cx="1219200" cy="3124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Straight Arrow Connector 97"/>
          <p:cNvCxnSpPr>
            <a:cxnSpLocks noChangeShapeType="1"/>
            <a:stCxn id="10252" idx="2"/>
            <a:endCxn id="10256" idx="0"/>
          </p:cNvCxnSpPr>
          <p:nvPr/>
        </p:nvCxnSpPr>
        <p:spPr bwMode="auto">
          <a:xfrm rot="5400000">
            <a:off x="5487988" y="1276350"/>
            <a:ext cx="838200" cy="1028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Straight Arrow Connector 99"/>
          <p:cNvCxnSpPr>
            <a:cxnSpLocks noChangeShapeType="1"/>
            <a:stCxn id="10253" idx="2"/>
          </p:cNvCxnSpPr>
          <p:nvPr/>
        </p:nvCxnSpPr>
        <p:spPr bwMode="auto">
          <a:xfrm rot="5400000">
            <a:off x="5811838" y="1143000"/>
            <a:ext cx="838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Straight Arrow Connector 101"/>
          <p:cNvCxnSpPr>
            <a:cxnSpLocks noChangeShapeType="1"/>
            <a:stCxn id="10254" idx="2"/>
          </p:cNvCxnSpPr>
          <p:nvPr/>
        </p:nvCxnSpPr>
        <p:spPr bwMode="auto">
          <a:xfrm rot="5400000">
            <a:off x="6078538" y="1028700"/>
            <a:ext cx="9144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325438" y="1431925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284" name="Rectangle 3"/>
          <p:cNvSpPr>
            <a:spLocks noChangeArrowheads="1"/>
          </p:cNvSpPr>
          <p:nvPr/>
        </p:nvSpPr>
        <p:spPr bwMode="auto">
          <a:xfrm>
            <a:off x="1925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Rectangle 4"/>
          <p:cNvSpPr>
            <a:spLocks noChangeArrowheads="1"/>
          </p:cNvSpPr>
          <p:nvPr/>
        </p:nvSpPr>
        <p:spPr bwMode="auto">
          <a:xfrm>
            <a:off x="2382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6" name="Rectangle 5"/>
          <p:cNvSpPr>
            <a:spLocks noChangeArrowheads="1"/>
          </p:cNvSpPr>
          <p:nvPr/>
        </p:nvSpPr>
        <p:spPr bwMode="auto">
          <a:xfrm>
            <a:off x="2840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Rectangle 6"/>
          <p:cNvSpPr>
            <a:spLocks noChangeArrowheads="1"/>
          </p:cNvSpPr>
          <p:nvPr/>
        </p:nvSpPr>
        <p:spPr bwMode="auto">
          <a:xfrm>
            <a:off x="3297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Rectangle 7"/>
          <p:cNvSpPr>
            <a:spLocks noChangeArrowheads="1"/>
          </p:cNvSpPr>
          <p:nvPr/>
        </p:nvSpPr>
        <p:spPr bwMode="auto">
          <a:xfrm>
            <a:off x="3754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Rectangle 8"/>
          <p:cNvSpPr>
            <a:spLocks noChangeArrowheads="1"/>
          </p:cNvSpPr>
          <p:nvPr/>
        </p:nvSpPr>
        <p:spPr bwMode="auto">
          <a:xfrm>
            <a:off x="4211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Rectangle 9"/>
          <p:cNvSpPr>
            <a:spLocks noChangeArrowheads="1"/>
          </p:cNvSpPr>
          <p:nvPr/>
        </p:nvSpPr>
        <p:spPr bwMode="auto">
          <a:xfrm>
            <a:off x="4668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1" name="Rectangle 10"/>
          <p:cNvSpPr>
            <a:spLocks noChangeArrowheads="1"/>
          </p:cNvSpPr>
          <p:nvPr/>
        </p:nvSpPr>
        <p:spPr bwMode="auto">
          <a:xfrm>
            <a:off x="51260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2" name="Rectangle 11"/>
          <p:cNvSpPr>
            <a:spLocks noChangeArrowheads="1"/>
          </p:cNvSpPr>
          <p:nvPr/>
        </p:nvSpPr>
        <p:spPr bwMode="auto">
          <a:xfrm>
            <a:off x="55832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3" name="Rectangle 12"/>
          <p:cNvSpPr>
            <a:spLocks noChangeArrowheads="1"/>
          </p:cNvSpPr>
          <p:nvPr/>
        </p:nvSpPr>
        <p:spPr bwMode="auto">
          <a:xfrm>
            <a:off x="60404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4" name="Rectangle 13"/>
          <p:cNvSpPr>
            <a:spLocks noChangeArrowheads="1"/>
          </p:cNvSpPr>
          <p:nvPr/>
        </p:nvSpPr>
        <p:spPr bwMode="auto">
          <a:xfrm>
            <a:off x="64976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5" name="Rectangle 14"/>
          <p:cNvSpPr>
            <a:spLocks noChangeArrowheads="1"/>
          </p:cNvSpPr>
          <p:nvPr/>
        </p:nvSpPr>
        <p:spPr bwMode="auto">
          <a:xfrm>
            <a:off x="6954838" y="4114800"/>
            <a:ext cx="457200" cy="457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6" name="Oval 22"/>
          <p:cNvSpPr>
            <a:spLocks noChangeArrowheads="1"/>
          </p:cNvSpPr>
          <p:nvPr/>
        </p:nvSpPr>
        <p:spPr bwMode="auto">
          <a:xfrm>
            <a:off x="23828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 dirty="0"/>
          </a:p>
          <a:p>
            <a:r>
              <a:rPr lang="en-US" dirty="0"/>
              <a:t>Thread 1</a:t>
            </a:r>
          </a:p>
        </p:txBody>
      </p:sp>
      <p:sp>
        <p:nvSpPr>
          <p:cNvPr id="10297" name="Oval 23"/>
          <p:cNvSpPr>
            <a:spLocks noChangeArrowheads="1"/>
          </p:cNvSpPr>
          <p:nvPr/>
        </p:nvSpPr>
        <p:spPr bwMode="auto">
          <a:xfrm>
            <a:off x="4935538" y="5410200"/>
            <a:ext cx="1447800" cy="14478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 dirty="0"/>
          </a:p>
          <a:p>
            <a:r>
              <a:rPr lang="en-US" dirty="0"/>
              <a:t>Thread 2</a:t>
            </a:r>
          </a:p>
        </p:txBody>
      </p:sp>
      <p:sp>
        <p:nvSpPr>
          <p:cNvPr id="10298" name="TextBox 72"/>
          <p:cNvSpPr txBox="1">
            <a:spLocks noChangeArrowheads="1"/>
          </p:cNvSpPr>
          <p:nvPr/>
        </p:nvSpPr>
        <p:spPr bwMode="auto">
          <a:xfrm>
            <a:off x="6116638" y="53340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6000"/>
              <a:t>…</a:t>
            </a:r>
          </a:p>
        </p:txBody>
      </p:sp>
      <p:sp>
        <p:nvSpPr>
          <p:cNvPr id="10299" name="Rectangle 3"/>
          <p:cNvSpPr>
            <a:spLocks noChangeArrowheads="1"/>
          </p:cNvSpPr>
          <p:nvPr/>
        </p:nvSpPr>
        <p:spPr bwMode="auto">
          <a:xfrm>
            <a:off x="35258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39830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1" name="Rectangle 5"/>
          <p:cNvSpPr>
            <a:spLocks noChangeArrowheads="1"/>
          </p:cNvSpPr>
          <p:nvPr/>
        </p:nvSpPr>
        <p:spPr bwMode="auto">
          <a:xfrm>
            <a:off x="44402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2" name="Rectangle 6"/>
          <p:cNvSpPr>
            <a:spLocks noChangeArrowheads="1"/>
          </p:cNvSpPr>
          <p:nvPr/>
        </p:nvSpPr>
        <p:spPr bwMode="auto">
          <a:xfrm>
            <a:off x="4897438" y="4876800"/>
            <a:ext cx="457200" cy="457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303" name="Straight Arrow Connector 74"/>
          <p:cNvCxnSpPr>
            <a:cxnSpLocks noChangeShapeType="1"/>
            <a:stCxn id="10284" idx="2"/>
            <a:endCxn id="10299" idx="0"/>
          </p:cNvCxnSpPr>
          <p:nvPr/>
        </p:nvCxnSpPr>
        <p:spPr bwMode="auto">
          <a:xfrm rot="16200000" flipH="1">
            <a:off x="28019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04" name="Straight Arrow Connector 76"/>
          <p:cNvCxnSpPr>
            <a:cxnSpLocks noChangeShapeType="1"/>
            <a:stCxn id="10285" idx="2"/>
            <a:endCxn id="10300" idx="0"/>
          </p:cNvCxnSpPr>
          <p:nvPr/>
        </p:nvCxnSpPr>
        <p:spPr bwMode="auto">
          <a:xfrm rot="16200000" flipH="1">
            <a:off x="32591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05" name="Straight Arrow Connector 78"/>
          <p:cNvCxnSpPr>
            <a:cxnSpLocks noChangeShapeType="1"/>
            <a:stCxn id="10286" idx="2"/>
            <a:endCxn id="10301" idx="0"/>
          </p:cNvCxnSpPr>
          <p:nvPr/>
        </p:nvCxnSpPr>
        <p:spPr bwMode="auto">
          <a:xfrm rot="16200000" flipH="1">
            <a:off x="3716338" y="3924300"/>
            <a:ext cx="304800" cy="160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06" name="Straight Arrow Connector 80"/>
          <p:cNvCxnSpPr>
            <a:cxnSpLocks noChangeShapeType="1"/>
            <a:endCxn id="10302" idx="0"/>
          </p:cNvCxnSpPr>
          <p:nvPr/>
        </p:nvCxnSpPr>
        <p:spPr bwMode="auto">
          <a:xfrm>
            <a:off x="3678238" y="4572000"/>
            <a:ext cx="1447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07" name="Straight Arrow Connector 82"/>
          <p:cNvCxnSpPr>
            <a:cxnSpLocks noChangeShapeType="1"/>
            <a:stCxn id="10288" idx="2"/>
            <a:endCxn id="10299" idx="0"/>
          </p:cNvCxnSpPr>
          <p:nvPr/>
        </p:nvCxnSpPr>
        <p:spPr bwMode="auto">
          <a:xfrm rot="5400000">
            <a:off x="37163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08" name="Straight Arrow Connector 84"/>
          <p:cNvCxnSpPr>
            <a:cxnSpLocks noChangeShapeType="1"/>
            <a:stCxn id="10289" idx="2"/>
            <a:endCxn id="10300" idx="0"/>
          </p:cNvCxnSpPr>
          <p:nvPr/>
        </p:nvCxnSpPr>
        <p:spPr bwMode="auto">
          <a:xfrm rot="5400000">
            <a:off x="41735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09" name="Straight Arrow Connector 86"/>
          <p:cNvCxnSpPr>
            <a:cxnSpLocks noChangeShapeType="1"/>
            <a:stCxn id="10290" idx="2"/>
            <a:endCxn id="10301" idx="0"/>
          </p:cNvCxnSpPr>
          <p:nvPr/>
        </p:nvCxnSpPr>
        <p:spPr bwMode="auto">
          <a:xfrm rot="5400000">
            <a:off x="46307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0" name="Straight Arrow Connector 88"/>
          <p:cNvCxnSpPr>
            <a:cxnSpLocks noChangeShapeType="1"/>
            <a:stCxn id="10291" idx="2"/>
            <a:endCxn id="10302" idx="0"/>
          </p:cNvCxnSpPr>
          <p:nvPr/>
        </p:nvCxnSpPr>
        <p:spPr bwMode="auto">
          <a:xfrm rot="5400000">
            <a:off x="5087938" y="46101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1" name="Straight Arrow Connector 90"/>
          <p:cNvCxnSpPr>
            <a:cxnSpLocks noChangeShapeType="1"/>
            <a:stCxn id="10299" idx="2"/>
          </p:cNvCxnSpPr>
          <p:nvPr/>
        </p:nvCxnSpPr>
        <p:spPr bwMode="auto">
          <a:xfrm rot="5400000">
            <a:off x="3525838" y="5257800"/>
            <a:ext cx="152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2" name="Straight Arrow Connector 92"/>
          <p:cNvCxnSpPr>
            <a:cxnSpLocks noChangeShapeType="1"/>
            <a:stCxn id="10300" idx="2"/>
            <a:endCxn id="10296" idx="7"/>
          </p:cNvCxnSpPr>
          <p:nvPr/>
        </p:nvCxnSpPr>
        <p:spPr bwMode="auto">
          <a:xfrm rot="5400000">
            <a:off x="3770313" y="5181600"/>
            <a:ext cx="288925" cy="593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3" name="Straight Arrow Connector 94"/>
          <p:cNvCxnSpPr>
            <a:cxnSpLocks noChangeShapeType="1"/>
            <a:stCxn id="10301" idx="2"/>
          </p:cNvCxnSpPr>
          <p:nvPr/>
        </p:nvCxnSpPr>
        <p:spPr bwMode="auto">
          <a:xfrm rot="5400000">
            <a:off x="3944938" y="5067300"/>
            <a:ext cx="457200" cy="990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4" name="Straight Arrow Connector 97"/>
          <p:cNvCxnSpPr>
            <a:cxnSpLocks noChangeShapeType="1"/>
            <a:stCxn id="10302" idx="2"/>
          </p:cNvCxnSpPr>
          <p:nvPr/>
        </p:nvCxnSpPr>
        <p:spPr bwMode="auto">
          <a:xfrm rot="5400000">
            <a:off x="4211638" y="4953000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5" name="Straight Arrow Connector 99"/>
          <p:cNvCxnSpPr>
            <a:cxnSpLocks noChangeShapeType="1"/>
            <a:stCxn id="10299" idx="2"/>
          </p:cNvCxnSpPr>
          <p:nvPr/>
        </p:nvCxnSpPr>
        <p:spPr bwMode="auto">
          <a:xfrm rot="16200000" flipH="1">
            <a:off x="4068763" y="5019675"/>
            <a:ext cx="552450" cy="1181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6" name="Straight Arrow Connector 101"/>
          <p:cNvCxnSpPr>
            <a:cxnSpLocks noChangeShapeType="1"/>
            <a:stCxn id="10300" idx="2"/>
          </p:cNvCxnSpPr>
          <p:nvPr/>
        </p:nvCxnSpPr>
        <p:spPr bwMode="auto">
          <a:xfrm rot="16200000" flipH="1">
            <a:off x="4412457" y="5133181"/>
            <a:ext cx="438150" cy="839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7" name="Straight Arrow Connector 103"/>
          <p:cNvCxnSpPr>
            <a:cxnSpLocks noChangeShapeType="1"/>
            <a:stCxn id="10301" idx="2"/>
            <a:endCxn id="10297" idx="1"/>
          </p:cNvCxnSpPr>
          <p:nvPr/>
        </p:nvCxnSpPr>
        <p:spPr bwMode="auto">
          <a:xfrm rot="16200000" flipH="1">
            <a:off x="4764088" y="5238750"/>
            <a:ext cx="288925" cy="479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18" name="Straight Arrow Connector 105"/>
          <p:cNvCxnSpPr>
            <a:cxnSpLocks noChangeShapeType="1"/>
          </p:cNvCxnSpPr>
          <p:nvPr/>
        </p:nvCxnSpPr>
        <p:spPr bwMode="auto">
          <a:xfrm rot="16200000" flipH="1">
            <a:off x="5176044" y="5436394"/>
            <a:ext cx="246063" cy="41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7" name="TextBox 106"/>
          <p:cNvSpPr txBox="1"/>
          <p:nvPr/>
        </p:nvSpPr>
        <p:spPr>
          <a:xfrm>
            <a:off x="325438" y="3581400"/>
            <a:ext cx="2157412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Global Memory</a:t>
            </a:r>
          </a:p>
        </p:txBody>
      </p:sp>
      <p:sp>
        <p:nvSpPr>
          <p:cNvPr id="10320" name="TextBox 73"/>
          <p:cNvSpPr txBox="1">
            <a:spLocks noChangeArrowheads="1"/>
          </p:cNvSpPr>
          <p:nvPr/>
        </p:nvSpPr>
        <p:spPr bwMode="auto">
          <a:xfrm>
            <a:off x="1392238" y="41148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in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8838" y="4876800"/>
            <a:ext cx="2406650" cy="461963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Palatino" pitchFamily="18" charset="0"/>
              </a:rPr>
              <a:t>On-chip Memory</a:t>
            </a:r>
          </a:p>
        </p:txBody>
      </p:sp>
      <p:sp>
        <p:nvSpPr>
          <p:cNvPr id="10322" name="Down Arrow 109"/>
          <p:cNvSpPr>
            <a:spLocks noChangeArrowheads="1"/>
          </p:cNvSpPr>
          <p:nvPr/>
        </p:nvSpPr>
        <p:spPr bwMode="auto">
          <a:xfrm>
            <a:off x="4287838" y="3505200"/>
            <a:ext cx="5334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3" name="Slide Number Placeholder 8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48A3758E-D1D8-4DEB-90EE-F1B2C0212217}" type="slidenum">
              <a:rPr lang="en-US" sz="1400" smtClean="0">
                <a:latin typeface="Times New Roman" pitchFamily="18" charset="0"/>
              </a:rPr>
              <a:pPr eaLnBrk="1" hangingPunct="1"/>
              <a:t>22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Technique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tile of global data that are accessed by multiple threads</a:t>
            </a:r>
          </a:p>
          <a:p>
            <a:r>
              <a:rPr lang="en-US" dirty="0" smtClean="0"/>
              <a:t>Load the tile from global memory into on-chip memory</a:t>
            </a:r>
          </a:p>
          <a:p>
            <a:r>
              <a:rPr lang="en-US" dirty="0" smtClean="0"/>
              <a:t>Have the multiple threads to access their data from the on-chip memory</a:t>
            </a:r>
          </a:p>
          <a:p>
            <a:r>
              <a:rPr lang="en-US" dirty="0" smtClean="0"/>
              <a:t>Move on to the next block/tile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4102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ECE408/CS483/ 2007-2016</a:t>
            </a:r>
            <a:endParaRPr lang="en-US" sz="1200" dirty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12FF247A-3280-4619-877B-3E9C99B72D4A}" type="slidenum">
              <a:rPr lang="en-US" sz="1400" smtClean="0">
                <a:latin typeface="Times New Roman" pitchFamily="18" charset="0"/>
              </a:rPr>
              <a:pPr eaLnBrk="1" hangingPunct="1"/>
              <a:t>23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FB300DF-88F9-43A2-B27E-581E44FF8818}" type="slidenum">
              <a:rPr lang="en-US" sz="1400" smtClean="0">
                <a:latin typeface="Times New Roman" pitchFamily="18" charset="0"/>
              </a:rPr>
              <a:pPr eaLnBrk="1" hangingPunct="1"/>
              <a:t>24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Idea: </a:t>
            </a:r>
            <a:r>
              <a:rPr lang="en-US" sz="3600" dirty="0" smtClean="0"/>
              <a:t>Place global </a:t>
            </a:r>
            <a:r>
              <a:rPr lang="en-US" sz="3600" dirty="0" smtClean="0"/>
              <a:t>memory data into </a:t>
            </a:r>
            <a:r>
              <a:rPr lang="en-US" sz="3600" dirty="0" smtClean="0"/>
              <a:t>Shared </a:t>
            </a:r>
            <a:r>
              <a:rPr lang="en-US" sz="3600" dirty="0" smtClean="0"/>
              <a:t>Memory </a:t>
            </a:r>
            <a:r>
              <a:rPr lang="en-US" sz="3600" dirty="0" smtClean="0"/>
              <a:t>for</a:t>
            </a:r>
            <a:r>
              <a:rPr lang="en-US" sz="3600" dirty="0" smtClean="0"/>
              <a:t> reuse</a:t>
            </a:r>
            <a:endParaRPr lang="en-US" sz="36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Each input element is read by </a:t>
            </a:r>
            <a:r>
              <a:rPr lang="en-US" dirty="0" smtClean="0"/>
              <a:t>Width </a:t>
            </a:r>
            <a:r>
              <a:rPr lang="en-US" dirty="0" smtClean="0"/>
              <a:t>threads.</a:t>
            </a:r>
          </a:p>
          <a:p>
            <a:pPr eaLnBrk="1" hangingPunct="1"/>
            <a:r>
              <a:rPr lang="en-US" dirty="0" smtClean="0"/>
              <a:t>Load each element into Shared Memory and have several threads use the local version to reduce the memory bandwidth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162425" y="4038600"/>
            <a:ext cx="2468563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M</a:t>
            </a:r>
            <a:endParaRPr lang="en-US" sz="2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675438" y="1676400"/>
            <a:ext cx="2468562" cy="24685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</a:t>
            </a:r>
            <a:endParaRPr lang="en-US" sz="2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675438" y="4038600"/>
            <a:ext cx="2468562" cy="2468563"/>
          </a:xfrm>
          <a:prstGeom prst="rect">
            <a:avLst/>
          </a:prstGeom>
          <a:solidFill>
            <a:srgbClr val="99FF66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P</a:t>
            </a:r>
            <a:endParaRPr lang="en-US" sz="2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8047038" y="1676400"/>
            <a:ext cx="45719" cy="2362199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8077200" y="4038600"/>
            <a:ext cx="26988" cy="1524001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8001000" y="4038600"/>
            <a:ext cx="46038" cy="1493838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6675438" y="6510338"/>
            <a:ext cx="24685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162425" y="55626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8047038" y="55626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6619875" y="5562600"/>
            <a:ext cx="1417638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6619875" y="5616575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rot="10800000">
            <a:off x="8991600" y="1676399"/>
            <a:ext cx="6350" cy="23923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rot="10800000">
            <a:off x="8993188" y="4038600"/>
            <a:ext cx="4762" cy="24685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 flipV="1">
            <a:off x="4162425" y="6510338"/>
            <a:ext cx="24685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 rot="-5400000">
            <a:off x="8658226" y="28352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 rot="-5400000">
            <a:off x="8658226" y="534987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5183188" y="6321425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7640638" y="6319838"/>
            <a:ext cx="406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Times New Roman" pitchFamily="18" charset="0"/>
              </a:rPr>
              <a:t>WIDTH</a:t>
            </a: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8213725" y="4551363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ty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7070725" y="5541963"/>
            <a:ext cx="44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tx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4162425" y="5334000"/>
            <a:ext cx="2468563" cy="55563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6705600" y="54102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6705600" y="5334000"/>
            <a:ext cx="1381125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8047038" y="5334000"/>
            <a:ext cx="55562" cy="53975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200">
              <a:latin typeface="Times New Roman" pitchFamily="18" charset="0"/>
            </a:endParaRPr>
          </a:p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B0A17F-3822-40F7-ADDE-D20C42B292F6}" type="slidenum">
              <a:rPr lang="en-US" sz="1400" smtClean="0">
                <a:latin typeface="Times New Roman" pitchFamily="18" charset="0"/>
              </a:rPr>
              <a:pPr eaLnBrk="1" hangingPunct="1"/>
              <a:t>25</a:t>
            </a:fld>
            <a:endParaRPr lang="en-US" sz="1400" smtClean="0">
              <a:latin typeface="Times New Roman" pitchFamily="18" charset="0"/>
            </a:endParaRPr>
          </a:p>
        </p:txBody>
      </p:sp>
      <p:grpSp>
        <p:nvGrpSpPr>
          <p:cNvPr id="18435" name="Group 9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</a:rPr>
                <a:t>M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</a:rPr>
                <a:t>N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1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2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3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1" name="Line 27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3" name="Line 29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Text Box 30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65" name="Line 31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2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Text Box 34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200">
                <a:latin typeface="Times New Roman" pitchFamily="18" charset="0"/>
              </a:endParaRPr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468" name="Line 35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6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39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40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41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2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3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Text Box 44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18478" name="Text Box 45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18479" name="Text Box 46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0" name="Text Box 47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81" name="Text Box 48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482" name="Text Box 49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83" name="Line 50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51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52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53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54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Text Box 55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489" name="Text Box 56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0" name="Text Box 57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18495" name="Text Box 63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496" name="Text Box 64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Text Box 67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Text Box 74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8507" name="Text Box 75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8508" name="Text Box 76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Text Box 85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</a:p>
          </p:txBody>
        </p:sp>
        <p:sp>
          <p:nvSpPr>
            <p:cNvPr id="18518" name="Text Box 86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/>
              <a:endParaRPr lang="en-US" sz="18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19" name="Text Box 87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TILE_WIDTHE</a:t>
              </a:r>
              <a:endParaRPr lang="en-US" sz="9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0" name="Text Box 88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1" name="Text Box 89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algn="ctr" eaLnBrk="1" hangingPunct="1"/>
              <a:r>
                <a:rPr lang="en-US" sz="900" b="1">
                  <a:solidFill>
                    <a:schemeClr val="bg1"/>
                  </a:solidFill>
                  <a:latin typeface="Times New Roman" pitchFamily="18" charset="0"/>
                </a:rPr>
                <a:t>WIDTH</a:t>
              </a:r>
              <a:endParaRPr lang="en-US" sz="9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522" name="Text Box 90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3" name="Text Box 91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4" name="Text Box 33"/>
            <p:cNvSpPr txBox="1">
              <a:spLocks noChangeArrowheads="1"/>
            </p:cNvSpPr>
            <p:nvPr/>
          </p:nvSpPr>
          <p:spPr bwMode="auto">
            <a:xfrm>
              <a:off x="2544" y="3456"/>
              <a:ext cx="1512" cy="7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8525" name="Text Box 15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eaLnBrk="1" hangingPunct="1"/>
            <a:r>
              <a:rPr lang="en-US" smtClean="0"/>
              <a:t>Tiled Multiply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791200" cy="5118100"/>
          </a:xfrm>
        </p:spPr>
        <p:txBody>
          <a:bodyPr/>
          <a:lstStyle/>
          <a:p>
            <a:pPr marL="457200" indent="-457200" eaLnBrk="1" hangingPunct="1"/>
            <a:r>
              <a:rPr lang="en-US" dirty="0" smtClean="0"/>
              <a:t>Break up the execution of the kernel into phases so that the data accesses in each phase is focused on one subset (tile) of M and N</a:t>
            </a:r>
          </a:p>
        </p:txBody>
      </p:sp>
      <p:sp>
        <p:nvSpPr>
          <p:cNvPr id="18438" name="Rectangle 58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2238"/>
            <a:ext cx="4800600" cy="3095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a Tile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threads in a block participate</a:t>
            </a:r>
          </a:p>
          <a:p>
            <a:pPr lvl="1"/>
            <a:r>
              <a:rPr lang="en-US" dirty="0" smtClean="0"/>
              <a:t>Each thread loads one </a:t>
            </a:r>
            <a:r>
              <a:rPr lang="en-US" dirty="0" smtClean="0"/>
              <a:t>M </a:t>
            </a:r>
            <a:r>
              <a:rPr lang="en-US" dirty="0" smtClean="0"/>
              <a:t>element and one </a:t>
            </a:r>
            <a:r>
              <a:rPr lang="en-US" dirty="0" smtClean="0"/>
              <a:t>N </a:t>
            </a:r>
            <a:r>
              <a:rPr lang="en-US" dirty="0" smtClean="0"/>
              <a:t>element in based tiled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Assign the loaded element to each thread such that the accesses within each warp is coalesced (more later).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FDD4E6EC-FAD4-4A64-891F-71620CFE6ED8}" type="slidenum">
              <a:rPr lang="en-US" sz="1400" smtClean="0">
                <a:latin typeface="Times New Roman" pitchFamily="18" charset="0"/>
              </a:rPr>
              <a:pPr eaLnBrk="1" hangingPunct="1"/>
              <a:t>26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05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05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05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05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05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05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05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19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20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21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0527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0531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35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36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0538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0539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0540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0541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46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0547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0548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0549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54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55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56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0562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0566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70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0571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0572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0573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0574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0575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0576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0581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0582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0583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0584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5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6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Rectangle 2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89" name="Rectangle 3"/>
          <p:cNvSpPr>
            <a:spLocks noChangeArrowheads="1"/>
          </p:cNvSpPr>
          <p:nvPr/>
        </p:nvSpPr>
        <p:spPr bwMode="auto">
          <a:xfrm>
            <a:off x="4419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0" name="Rectangle 4"/>
          <p:cNvSpPr>
            <a:spLocks noChangeArrowheads="1"/>
          </p:cNvSpPr>
          <p:nvPr/>
        </p:nvSpPr>
        <p:spPr bwMode="auto">
          <a:xfrm>
            <a:off x="4419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0591" name="Rectangle 7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2" name="Rectangle 18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0593" name="Rectangle 33"/>
          <p:cNvSpPr>
            <a:spLocks noChangeArrowheads="1"/>
          </p:cNvSpPr>
          <p:nvPr/>
        </p:nvSpPr>
        <p:spPr bwMode="auto">
          <a:xfrm>
            <a:off x="4419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4" name="Rectangle 2"/>
          <p:cNvSpPr>
            <a:spLocks noChangeArrowheads="1"/>
          </p:cNvSpPr>
          <p:nvPr/>
        </p:nvSpPr>
        <p:spPr bwMode="auto">
          <a:xfrm>
            <a:off x="7239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0595" name="Rectangle 3"/>
          <p:cNvSpPr>
            <a:spLocks noChangeArrowheads="1"/>
          </p:cNvSpPr>
          <p:nvPr/>
        </p:nvSpPr>
        <p:spPr bwMode="auto">
          <a:xfrm>
            <a:off x="6781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0596" name="Rectangle 4"/>
          <p:cNvSpPr>
            <a:spLocks noChangeArrowheads="1"/>
          </p:cNvSpPr>
          <p:nvPr/>
        </p:nvSpPr>
        <p:spPr bwMode="auto">
          <a:xfrm>
            <a:off x="6781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0597" name="Rectangle 7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Rectangle 18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0599" name="Rectangle 33"/>
          <p:cNvSpPr>
            <a:spLocks noChangeArrowheads="1"/>
          </p:cNvSpPr>
          <p:nvPr/>
        </p:nvSpPr>
        <p:spPr bwMode="auto">
          <a:xfrm>
            <a:off x="67818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00200" y="25177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26701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00200" y="2974975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109913"/>
            <a:ext cx="5334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600200" y="46402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057400" y="52498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057400" y="47926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600200" y="5097463"/>
            <a:ext cx="3048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8" name="TextBox 144"/>
          <p:cNvSpPr txBox="1">
            <a:spLocks noChangeArrowheads="1"/>
          </p:cNvSpPr>
          <p:nvPr/>
        </p:nvSpPr>
        <p:spPr bwMode="auto">
          <a:xfrm>
            <a:off x="7010400" y="1828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09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0610" name="Slide Number Placeholder 13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2FF24F5-F844-49EE-9B6F-1DBA9E057434}" type="slidenum">
              <a:rPr lang="en-US" sz="1400" smtClean="0">
                <a:latin typeface="Times New Roman" pitchFamily="18" charset="0"/>
              </a:rPr>
              <a:pPr eaLnBrk="1" hangingPunct="1"/>
              <a:t>27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60"/>
          <p:cNvSpPr>
            <a:spLocks noChangeShapeType="1"/>
          </p:cNvSpPr>
          <p:nvPr/>
        </p:nvSpPr>
        <p:spPr bwMode="auto">
          <a:xfrm>
            <a:off x="6934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60"/>
          <p:cNvSpPr>
            <a:spLocks noChangeShapeType="1"/>
          </p:cNvSpPr>
          <p:nvPr/>
        </p:nvSpPr>
        <p:spPr bwMode="auto">
          <a:xfrm>
            <a:off x="7086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0"/>
          <p:cNvSpPr>
            <a:spLocks noChangeShapeType="1"/>
          </p:cNvSpPr>
          <p:nvPr/>
        </p:nvSpPr>
        <p:spPr bwMode="auto">
          <a:xfrm>
            <a:off x="73152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0"/>
          <p:cNvSpPr>
            <a:spLocks noChangeShapeType="1"/>
          </p:cNvSpPr>
          <p:nvPr/>
        </p:nvSpPr>
        <p:spPr bwMode="auto">
          <a:xfrm>
            <a:off x="7467600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1"/>
          <p:cNvSpPr>
            <a:spLocks noChangeShapeType="1"/>
          </p:cNvSpPr>
          <p:nvPr/>
        </p:nvSpPr>
        <p:spPr bwMode="auto">
          <a:xfrm>
            <a:off x="46482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61"/>
          <p:cNvSpPr>
            <a:spLocks noChangeShapeType="1"/>
          </p:cNvSpPr>
          <p:nvPr/>
        </p:nvSpPr>
        <p:spPr bwMode="auto">
          <a:xfrm>
            <a:off x="46482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61"/>
          <p:cNvSpPr>
            <a:spLocks noChangeShapeType="1"/>
          </p:cNvSpPr>
          <p:nvPr/>
        </p:nvSpPr>
        <p:spPr bwMode="auto">
          <a:xfrm>
            <a:off x="46482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61"/>
          <p:cNvSpPr>
            <a:spLocks noChangeShapeType="1"/>
          </p:cNvSpPr>
          <p:nvPr/>
        </p:nvSpPr>
        <p:spPr bwMode="auto">
          <a:xfrm>
            <a:off x="46482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for Block (0,0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800" dirty="0" smtClean="0"/>
              <a:t>Threads use shared memory data in step 0.</a:t>
            </a:r>
            <a:endParaRPr lang="en-US" sz="2800" dirty="0" smtClean="0"/>
          </a:p>
        </p:txBody>
      </p:sp>
      <p:sp>
        <p:nvSpPr>
          <p:cNvPr id="21515" name="TextBox 133"/>
          <p:cNvSpPr txBox="1">
            <a:spLocks noChangeArrowheads="1"/>
          </p:cNvSpPr>
          <p:nvPr/>
        </p:nvSpPr>
        <p:spPr bwMode="auto">
          <a:xfrm>
            <a:off x="5260521" y="2633246"/>
            <a:ext cx="16450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21516" name="TextBox 134"/>
          <p:cNvSpPr txBox="1">
            <a:spLocks noChangeArrowheads="1"/>
          </p:cNvSpPr>
          <p:nvPr/>
        </p:nvSpPr>
        <p:spPr bwMode="auto">
          <a:xfrm>
            <a:off x="4239986" y="4064170"/>
            <a:ext cx="16450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21517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18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19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520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1526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1530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534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35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1536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1537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1538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1539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1540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45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1546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1547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1548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53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54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555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1561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1565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569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570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1571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1572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1573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1574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1575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79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580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1581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1582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1583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4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5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6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7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588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589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1590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1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2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3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4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1596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8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1600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1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2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3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1604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1605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1606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1607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1608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1609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1610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1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2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3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4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1615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1616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1617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1618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9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0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1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2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3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24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1625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6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1627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28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1629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1630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1631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2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1633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334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ECE408/CS483/ 2007-2016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60"/>
          <p:cNvSpPr>
            <a:spLocks noChangeShapeType="1"/>
          </p:cNvSpPr>
          <p:nvPr/>
        </p:nvSpPr>
        <p:spPr bwMode="auto">
          <a:xfrm>
            <a:off x="6934200" y="3124200"/>
            <a:ext cx="0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60"/>
          <p:cNvSpPr>
            <a:spLocks noChangeShapeType="1"/>
          </p:cNvSpPr>
          <p:nvPr/>
        </p:nvSpPr>
        <p:spPr bwMode="auto">
          <a:xfrm>
            <a:off x="7086600" y="3124200"/>
            <a:ext cx="0" cy="2133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0"/>
          <p:cNvSpPr>
            <a:spLocks noChangeShapeType="1"/>
          </p:cNvSpPr>
          <p:nvPr/>
        </p:nvSpPr>
        <p:spPr bwMode="auto">
          <a:xfrm flipH="1">
            <a:off x="7315200" y="3124200"/>
            <a:ext cx="15875" cy="1600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60"/>
          <p:cNvSpPr>
            <a:spLocks noChangeShapeType="1"/>
          </p:cNvSpPr>
          <p:nvPr/>
        </p:nvSpPr>
        <p:spPr bwMode="auto">
          <a:xfrm flipH="1">
            <a:off x="7467600" y="3200400"/>
            <a:ext cx="39688" cy="2057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1"/>
          <p:cNvSpPr>
            <a:spLocks noChangeShapeType="1"/>
          </p:cNvSpPr>
          <p:nvPr/>
        </p:nvSpPr>
        <p:spPr bwMode="auto">
          <a:xfrm flipV="1">
            <a:off x="5145088" y="4724400"/>
            <a:ext cx="1712912" cy="174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1"/>
          <p:cNvSpPr>
            <a:spLocks noChangeShapeType="1"/>
          </p:cNvSpPr>
          <p:nvPr/>
        </p:nvSpPr>
        <p:spPr bwMode="auto">
          <a:xfrm>
            <a:off x="5145088" y="5181600"/>
            <a:ext cx="17129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61"/>
          <p:cNvSpPr>
            <a:spLocks noChangeShapeType="1"/>
          </p:cNvSpPr>
          <p:nvPr/>
        </p:nvSpPr>
        <p:spPr bwMode="auto">
          <a:xfrm>
            <a:off x="5145088" y="48768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61"/>
          <p:cNvSpPr>
            <a:spLocks noChangeShapeType="1"/>
          </p:cNvSpPr>
          <p:nvPr/>
        </p:nvSpPr>
        <p:spPr bwMode="auto">
          <a:xfrm>
            <a:off x="5145088" y="5334000"/>
            <a:ext cx="217011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itle 1"/>
          <p:cNvSpPr>
            <a:spLocks noGrp="1"/>
          </p:cNvSpPr>
          <p:nvPr>
            <p:ph type="title"/>
          </p:nvPr>
        </p:nvSpPr>
        <p:spPr>
          <a:xfrm>
            <a:off x="743744" y="186146"/>
            <a:ext cx="8305800" cy="1143000"/>
          </a:xfrm>
        </p:spPr>
        <p:txBody>
          <a:bodyPr/>
          <a:lstStyle/>
          <a:p>
            <a:r>
              <a:rPr lang="en-US" dirty="0" smtClean="0"/>
              <a:t>Work for Block (0,0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800" dirty="0">
                <a:solidFill>
                  <a:srgbClr val="000000"/>
                </a:solidFill>
              </a:rPr>
              <a:t>Threads use shared memory data in step </a:t>
            </a:r>
            <a:r>
              <a:rPr lang="en-US" sz="2800" dirty="0" smtClean="0">
                <a:solidFill>
                  <a:srgbClr val="000000"/>
                </a:solidFill>
              </a:rPr>
              <a:t>1.</a:t>
            </a:r>
            <a:endParaRPr lang="en-US" dirty="0" smtClean="0"/>
          </a:p>
        </p:txBody>
      </p:sp>
      <p:sp>
        <p:nvSpPr>
          <p:cNvPr id="22539" name="TextBox 133"/>
          <p:cNvSpPr txBox="1">
            <a:spLocks noChangeArrowheads="1"/>
          </p:cNvSpPr>
          <p:nvPr/>
        </p:nvSpPr>
        <p:spPr bwMode="auto">
          <a:xfrm>
            <a:off x="6096000" y="2590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0" name="TextBox 134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2541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42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43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544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2550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2554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558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59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2560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2561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2562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2563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2564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569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2570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2571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2572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577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578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579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2585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2589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593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594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2595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2596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2597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2598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2599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04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2605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2606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2607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1" name="Rectangle 2"/>
          <p:cNvSpPr>
            <a:spLocks noChangeArrowheads="1"/>
          </p:cNvSpPr>
          <p:nvPr/>
        </p:nvSpPr>
        <p:spPr bwMode="auto">
          <a:xfrm>
            <a:off x="71024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12" name="Rectangle 3"/>
          <p:cNvSpPr>
            <a:spLocks noChangeArrowheads="1"/>
          </p:cNvSpPr>
          <p:nvPr/>
        </p:nvSpPr>
        <p:spPr bwMode="auto">
          <a:xfrm>
            <a:off x="66452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13" name="Rectangle 4"/>
          <p:cNvSpPr>
            <a:spLocks noChangeArrowheads="1"/>
          </p:cNvSpPr>
          <p:nvPr/>
        </p:nvSpPr>
        <p:spPr bwMode="auto">
          <a:xfrm>
            <a:off x="66452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2614" name="Rectangle 5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Rectangle 6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7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Rectangle 8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Rectangle 9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9" name="Rectangle 10"/>
          <p:cNvSpPr>
            <a:spLocks noChangeArrowheads="1"/>
          </p:cNvSpPr>
          <p:nvPr/>
        </p:nvSpPr>
        <p:spPr bwMode="auto">
          <a:xfrm>
            <a:off x="75596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2620" name="Rectangle 11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1" name="Rectangle 12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Rectangle 13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Rectangle 14"/>
          <p:cNvSpPr>
            <a:spLocks noChangeArrowheads="1"/>
          </p:cNvSpPr>
          <p:nvPr/>
        </p:nvSpPr>
        <p:spPr bwMode="auto">
          <a:xfrm>
            <a:off x="8016875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2624" name="Rectangle 15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Rectangle 16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6" name="Rectangle 1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7" name="Rectangle 18"/>
          <p:cNvSpPr>
            <a:spLocks noChangeArrowheads="1"/>
          </p:cNvSpPr>
          <p:nvPr/>
        </p:nvSpPr>
        <p:spPr bwMode="auto">
          <a:xfrm>
            <a:off x="71024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2628" name="Rectangle 19"/>
          <p:cNvSpPr>
            <a:spLocks noChangeArrowheads="1"/>
          </p:cNvSpPr>
          <p:nvPr/>
        </p:nvSpPr>
        <p:spPr bwMode="auto">
          <a:xfrm>
            <a:off x="66452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2629" name="Rectangle 20"/>
          <p:cNvSpPr>
            <a:spLocks noChangeArrowheads="1"/>
          </p:cNvSpPr>
          <p:nvPr/>
        </p:nvSpPr>
        <p:spPr bwMode="auto">
          <a:xfrm>
            <a:off x="75596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2630" name="Rectangle 21"/>
          <p:cNvSpPr>
            <a:spLocks noChangeArrowheads="1"/>
          </p:cNvSpPr>
          <p:nvPr/>
        </p:nvSpPr>
        <p:spPr bwMode="auto">
          <a:xfrm>
            <a:off x="80168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2631" name="Rectangle 22"/>
          <p:cNvSpPr>
            <a:spLocks noChangeArrowheads="1"/>
          </p:cNvSpPr>
          <p:nvPr/>
        </p:nvSpPr>
        <p:spPr bwMode="auto">
          <a:xfrm>
            <a:off x="7102475" y="54276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2632" name="Rectangle 23"/>
          <p:cNvSpPr>
            <a:spLocks noChangeArrowheads="1"/>
          </p:cNvSpPr>
          <p:nvPr/>
        </p:nvSpPr>
        <p:spPr bwMode="auto">
          <a:xfrm>
            <a:off x="80168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2633" name="Rectangle 24"/>
          <p:cNvSpPr>
            <a:spLocks noChangeArrowheads="1"/>
          </p:cNvSpPr>
          <p:nvPr/>
        </p:nvSpPr>
        <p:spPr bwMode="auto">
          <a:xfrm>
            <a:off x="7559675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2634" name="Rectangle 25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Rectangle 26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Rectangle 27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7" name="Rectangle 28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8" name="Rectangle 29"/>
          <p:cNvSpPr>
            <a:spLocks noChangeArrowheads="1"/>
          </p:cNvSpPr>
          <p:nvPr/>
        </p:nvSpPr>
        <p:spPr bwMode="auto">
          <a:xfrm>
            <a:off x="66452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2639" name="Rectangle 30"/>
          <p:cNvSpPr>
            <a:spLocks noChangeArrowheads="1"/>
          </p:cNvSpPr>
          <p:nvPr/>
        </p:nvSpPr>
        <p:spPr bwMode="auto">
          <a:xfrm>
            <a:off x="75596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2640" name="Rectangle 31"/>
          <p:cNvSpPr>
            <a:spLocks noChangeArrowheads="1"/>
          </p:cNvSpPr>
          <p:nvPr/>
        </p:nvSpPr>
        <p:spPr bwMode="auto">
          <a:xfrm>
            <a:off x="80168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2641" name="Rectangle 32"/>
          <p:cNvSpPr>
            <a:spLocks noChangeArrowheads="1"/>
          </p:cNvSpPr>
          <p:nvPr/>
        </p:nvSpPr>
        <p:spPr bwMode="auto">
          <a:xfrm>
            <a:off x="7102475" y="58848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2642" name="Rectangle 33"/>
          <p:cNvSpPr>
            <a:spLocks noChangeArrowheads="1"/>
          </p:cNvSpPr>
          <p:nvPr/>
        </p:nvSpPr>
        <p:spPr bwMode="auto">
          <a:xfrm>
            <a:off x="66452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3" name="Rectangle 37"/>
          <p:cNvSpPr>
            <a:spLocks noChangeArrowheads="1"/>
          </p:cNvSpPr>
          <p:nvPr/>
        </p:nvSpPr>
        <p:spPr bwMode="auto">
          <a:xfrm>
            <a:off x="7559675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Rectangle 39"/>
          <p:cNvSpPr>
            <a:spLocks noChangeArrowheads="1"/>
          </p:cNvSpPr>
          <p:nvPr/>
        </p:nvSpPr>
        <p:spPr bwMode="auto">
          <a:xfrm>
            <a:off x="66452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5" name="Rectangle 40"/>
          <p:cNvSpPr>
            <a:spLocks noChangeArrowheads="1"/>
          </p:cNvSpPr>
          <p:nvPr/>
        </p:nvSpPr>
        <p:spPr bwMode="auto">
          <a:xfrm>
            <a:off x="7559675" y="54276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6" name="Rectangle 2"/>
          <p:cNvSpPr>
            <a:spLocks noChangeArrowheads="1"/>
          </p:cNvSpPr>
          <p:nvPr/>
        </p:nvSpPr>
        <p:spPr bwMode="auto">
          <a:xfrm>
            <a:off x="50101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47" name="Rectangle 3"/>
          <p:cNvSpPr>
            <a:spLocks noChangeArrowheads="1"/>
          </p:cNvSpPr>
          <p:nvPr/>
        </p:nvSpPr>
        <p:spPr bwMode="auto">
          <a:xfrm>
            <a:off x="4552950" y="45132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48" name="Rectangle 4"/>
          <p:cNvSpPr>
            <a:spLocks noChangeArrowheads="1"/>
          </p:cNvSpPr>
          <p:nvPr/>
        </p:nvSpPr>
        <p:spPr bwMode="auto">
          <a:xfrm>
            <a:off x="45529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2649" name="Rectangle 7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0" name="Rectangle 18"/>
          <p:cNvSpPr>
            <a:spLocks noChangeArrowheads="1"/>
          </p:cNvSpPr>
          <p:nvPr/>
        </p:nvSpPr>
        <p:spPr bwMode="auto">
          <a:xfrm>
            <a:off x="5010150" y="4970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2651" name="Rectangle 33"/>
          <p:cNvSpPr>
            <a:spLocks noChangeArrowheads="1"/>
          </p:cNvSpPr>
          <p:nvPr/>
        </p:nvSpPr>
        <p:spPr bwMode="auto">
          <a:xfrm>
            <a:off x="4552950" y="4513263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2" name="Rectangle 2"/>
          <p:cNvSpPr>
            <a:spLocks noChangeArrowheads="1"/>
          </p:cNvSpPr>
          <p:nvPr/>
        </p:nvSpPr>
        <p:spPr bwMode="auto">
          <a:xfrm>
            <a:off x="72786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2653" name="Rectangle 3"/>
          <p:cNvSpPr>
            <a:spLocks noChangeArrowheads="1"/>
          </p:cNvSpPr>
          <p:nvPr/>
        </p:nvSpPr>
        <p:spPr bwMode="auto">
          <a:xfrm>
            <a:off x="6821488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2654" name="Rectangle 4"/>
          <p:cNvSpPr>
            <a:spLocks noChangeArrowheads="1"/>
          </p:cNvSpPr>
          <p:nvPr/>
        </p:nvSpPr>
        <p:spPr bwMode="auto">
          <a:xfrm>
            <a:off x="68214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2655" name="Rectangle 7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6" name="Rectangle 18"/>
          <p:cNvSpPr>
            <a:spLocks noChangeArrowheads="1"/>
          </p:cNvSpPr>
          <p:nvPr/>
        </p:nvSpPr>
        <p:spPr bwMode="auto">
          <a:xfrm>
            <a:off x="7278688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2657" name="Rectangle 33"/>
          <p:cNvSpPr>
            <a:spLocks noChangeArrowheads="1"/>
          </p:cNvSpPr>
          <p:nvPr/>
        </p:nvSpPr>
        <p:spPr bwMode="auto">
          <a:xfrm>
            <a:off x="6821488" y="2438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790EBD1-A4FE-49EF-807B-6CE21320BA72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Memory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286000" y="4876800"/>
            <a:ext cx="4191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19465" name="Group 26"/>
          <p:cNvGrpSpPr>
            <a:grpSpLocks/>
          </p:cNvGrpSpPr>
          <p:nvPr/>
        </p:nvGrpSpPr>
        <p:grpSpPr bwMode="auto">
          <a:xfrm>
            <a:off x="3429000" y="3733800"/>
            <a:ext cx="1066800" cy="476250"/>
            <a:chOff x="528" y="2688"/>
            <a:chExt cx="672" cy="300"/>
          </a:xfrm>
        </p:grpSpPr>
        <p:grpSp>
          <p:nvGrpSpPr>
            <p:cNvPr id="19479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19481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0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4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2000"/>
                <a:t>ALU</a:t>
              </a:r>
            </a:p>
          </p:txBody>
        </p:sp>
      </p:grpSp>
      <p:grpSp>
        <p:nvGrpSpPr>
          <p:cNvPr id="19466" name="Group 29"/>
          <p:cNvGrpSpPr>
            <a:grpSpLocks/>
          </p:cNvGrpSpPr>
          <p:nvPr/>
        </p:nvGrpSpPr>
        <p:grpSpPr bwMode="auto">
          <a:xfrm>
            <a:off x="4648200" y="3340100"/>
            <a:ext cx="1063625" cy="1200150"/>
            <a:chOff x="707" y="1624"/>
            <a:chExt cx="445" cy="674"/>
          </a:xfrm>
        </p:grpSpPr>
        <p:sp>
          <p:nvSpPr>
            <p:cNvPr id="19477" name="Text Box 28"/>
            <p:cNvSpPr txBox="1">
              <a:spLocks noChangeArrowheads="1"/>
            </p:cNvSpPr>
            <p:nvPr/>
          </p:nvSpPr>
          <p:spPr bwMode="auto">
            <a:xfrm>
              <a:off x="707" y="1624"/>
              <a:ext cx="40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Palatino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Palatino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Palatino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Palatino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Reg</a:t>
              </a:r>
            </a:p>
            <a:p>
              <a:pPr eaLnBrk="1" hangingPunct="1"/>
              <a:r>
                <a:rPr lang="en-US" sz="3600">
                  <a:solidFill>
                    <a:srgbClr val="FF0000"/>
                  </a:solidFill>
                </a:rPr>
                <a:t>File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9468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19469" name="AutoShape 35"/>
          <p:cNvCxnSpPr>
            <a:cxnSpLocks noChangeShapeType="1"/>
          </p:cNvCxnSpPr>
          <p:nvPr/>
        </p:nvCxnSpPr>
        <p:spPr bwMode="auto">
          <a:xfrm rot="-5400000">
            <a:off x="17526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37"/>
          <p:cNvSpPr>
            <a:spLocks noChangeShapeType="1"/>
          </p:cNvSpPr>
          <p:nvPr/>
        </p:nvSpPr>
        <p:spPr bwMode="auto">
          <a:xfrm flipV="1">
            <a:off x="4343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75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6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2400"/>
              <a:t>Processing Unit</a:t>
            </a:r>
          </a:p>
        </p:txBody>
      </p:sp>
    </p:spTree>
    <p:extLst>
      <p:ext uri="{BB962C8B-B14F-4D97-AF65-F5344CB8AC3E}">
        <p14:creationId xmlns:p14="http://schemas.microsoft.com/office/powerpoint/2010/main" val="3776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807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/>
              <a:t>3</a:t>
            </a:r>
            <a:r>
              <a:rPr lang="en-US" baseline="-25000" dirty="0" smtClean="0"/>
              <a:t>,0</a:t>
            </a:r>
            <a:endParaRPr lang="en-US" baseline="-25000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(0,0)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676400" y="3352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057400" y="35052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676400" y="37338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57400" y="3962400"/>
            <a:ext cx="533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2514600" y="46482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2895600" y="52578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895600" y="48006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514600" y="5105400"/>
            <a:ext cx="304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Slide Number Placeholder 13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CE10A3F5-39FC-40EC-AFD7-785BD0FCDA8E}" type="slidenum">
              <a:rPr lang="en-US" sz="1400" smtClean="0">
                <a:latin typeface="Times New Roman" pitchFamily="18" charset="0"/>
              </a:rPr>
              <a:pPr eaLnBrk="1" hangingPunct="1"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65" name="Footer Placeholder 14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  <p:sp>
        <p:nvSpPr>
          <p:cNvPr id="23566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567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568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3569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3575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3579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3583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584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3585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3586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3587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3588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3589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594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3595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3596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3597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02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03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3604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3610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3614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3618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19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3620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3621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3622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3623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3624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7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8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29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3630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3631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3632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363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363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363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364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364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365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365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365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365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365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365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365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366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366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366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366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1" name="Rectangle 2"/>
          <p:cNvSpPr>
            <a:spLocks noChangeArrowheads="1"/>
          </p:cNvSpPr>
          <p:nvPr/>
        </p:nvSpPr>
        <p:spPr bwMode="auto">
          <a:xfrm>
            <a:off x="56372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0,3</a:t>
            </a:r>
            <a:endParaRPr lang="en-US" dirty="0"/>
          </a:p>
        </p:txBody>
      </p:sp>
      <p:sp>
        <p:nvSpPr>
          <p:cNvPr id="23672" name="Rectangle 3"/>
          <p:cNvSpPr>
            <a:spLocks noChangeArrowheads="1"/>
          </p:cNvSpPr>
          <p:nvPr/>
        </p:nvSpPr>
        <p:spPr bwMode="auto">
          <a:xfrm>
            <a:off x="51800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0,2</a:t>
            </a:r>
            <a:endParaRPr lang="en-US" dirty="0"/>
          </a:p>
        </p:txBody>
      </p:sp>
      <p:sp>
        <p:nvSpPr>
          <p:cNvPr id="23673" name="Rectangle 4"/>
          <p:cNvSpPr>
            <a:spLocks noChangeArrowheads="1"/>
          </p:cNvSpPr>
          <p:nvPr/>
        </p:nvSpPr>
        <p:spPr bwMode="auto">
          <a:xfrm>
            <a:off x="51800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23674" name="Rectangle 7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5" name="Rectangle 18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1,3</a:t>
            </a:r>
            <a:endParaRPr lang="en-US" baseline="-25000" dirty="0"/>
          </a:p>
        </p:txBody>
      </p:sp>
      <p:sp>
        <p:nvSpPr>
          <p:cNvPr id="23676" name="Rectangle 33"/>
          <p:cNvSpPr>
            <a:spLocks noChangeArrowheads="1"/>
          </p:cNvSpPr>
          <p:nvPr/>
        </p:nvSpPr>
        <p:spPr bwMode="auto">
          <a:xfrm>
            <a:off x="5180013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7" name="Rectangle 2"/>
          <p:cNvSpPr>
            <a:spLocks noChangeArrowheads="1"/>
          </p:cNvSpPr>
          <p:nvPr/>
        </p:nvSpPr>
        <p:spPr bwMode="auto">
          <a:xfrm>
            <a:off x="72644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/>
              <a:t>2</a:t>
            </a:r>
            <a:r>
              <a:rPr lang="en-US" baseline="-25000" dirty="0" smtClean="0"/>
              <a:t>,1</a:t>
            </a:r>
            <a:endParaRPr lang="en-US" dirty="0"/>
          </a:p>
        </p:txBody>
      </p:sp>
      <p:sp>
        <p:nvSpPr>
          <p:cNvPr id="23678" name="Rectangle 3"/>
          <p:cNvSpPr>
            <a:spLocks noChangeArrowheads="1"/>
          </p:cNvSpPr>
          <p:nvPr/>
        </p:nvSpPr>
        <p:spPr bwMode="auto">
          <a:xfrm>
            <a:off x="6807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/>
              <a:t>2</a:t>
            </a:r>
            <a:r>
              <a:rPr lang="en-US" baseline="-25000" dirty="0" smtClean="0"/>
              <a:t>,0</a:t>
            </a:r>
            <a:endParaRPr lang="en-US" dirty="0"/>
          </a:p>
        </p:txBody>
      </p:sp>
      <p:sp>
        <p:nvSpPr>
          <p:cNvPr id="23679" name="Rectangle 7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0" name="Rectangle 18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1,3</a:t>
            </a:r>
            <a:endParaRPr lang="en-US" baseline="-25000" dirty="0"/>
          </a:p>
        </p:txBody>
      </p:sp>
      <p:sp>
        <p:nvSpPr>
          <p:cNvPr id="23681" name="Rectangle 33"/>
          <p:cNvSpPr>
            <a:spLocks noChangeArrowheads="1"/>
          </p:cNvSpPr>
          <p:nvPr/>
        </p:nvSpPr>
        <p:spPr bwMode="auto">
          <a:xfrm>
            <a:off x="6807200" y="3124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82" name="TextBox 145"/>
          <p:cNvSpPr txBox="1">
            <a:spLocks noChangeArrowheads="1"/>
          </p:cNvSpPr>
          <p:nvPr/>
        </p:nvSpPr>
        <p:spPr bwMode="auto">
          <a:xfrm>
            <a:off x="4648200" y="40386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for Block (0,0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800" dirty="0">
                <a:solidFill>
                  <a:srgbClr val="000000"/>
                </a:solidFill>
              </a:rPr>
              <a:t>Threads use shared memory data in step </a:t>
            </a:r>
            <a:r>
              <a:rPr lang="en-US" sz="2800" dirty="0" smtClean="0">
                <a:solidFill>
                  <a:srgbClr val="000000"/>
                </a:solidFill>
              </a:rPr>
              <a:t>2.</a:t>
            </a:r>
            <a:endParaRPr lang="en-US" dirty="0" smtClean="0"/>
          </a:p>
        </p:txBody>
      </p:sp>
      <p:sp>
        <p:nvSpPr>
          <p:cNvPr id="24579" name="Line 60"/>
          <p:cNvSpPr>
            <a:spLocks noChangeShapeType="1"/>
          </p:cNvSpPr>
          <p:nvPr/>
        </p:nvSpPr>
        <p:spPr bwMode="auto">
          <a:xfrm>
            <a:off x="6858000" y="3429000"/>
            <a:ext cx="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61"/>
          <p:cNvSpPr>
            <a:spLocks noChangeShapeType="1"/>
          </p:cNvSpPr>
          <p:nvPr/>
        </p:nvSpPr>
        <p:spPr bwMode="auto">
          <a:xfrm>
            <a:off x="5486400" y="4724400"/>
            <a:ext cx="1371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60"/>
          <p:cNvSpPr>
            <a:spLocks noChangeShapeType="1"/>
          </p:cNvSpPr>
          <p:nvPr/>
        </p:nvSpPr>
        <p:spPr bwMode="auto">
          <a:xfrm>
            <a:off x="70104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1"/>
          <p:cNvSpPr>
            <a:spLocks noChangeShapeType="1"/>
          </p:cNvSpPr>
          <p:nvPr/>
        </p:nvSpPr>
        <p:spPr bwMode="auto">
          <a:xfrm flipV="1">
            <a:off x="5486400" y="4876800"/>
            <a:ext cx="1828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61"/>
          <p:cNvSpPr>
            <a:spLocks noChangeShapeType="1"/>
          </p:cNvSpPr>
          <p:nvPr/>
        </p:nvSpPr>
        <p:spPr bwMode="auto">
          <a:xfrm>
            <a:off x="5356225" y="5181600"/>
            <a:ext cx="1577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61"/>
          <p:cNvSpPr>
            <a:spLocks noChangeShapeType="1"/>
          </p:cNvSpPr>
          <p:nvPr/>
        </p:nvSpPr>
        <p:spPr bwMode="auto">
          <a:xfrm>
            <a:off x="5356225" y="5334000"/>
            <a:ext cx="19589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60"/>
          <p:cNvSpPr>
            <a:spLocks noChangeShapeType="1"/>
          </p:cNvSpPr>
          <p:nvPr/>
        </p:nvSpPr>
        <p:spPr bwMode="auto">
          <a:xfrm>
            <a:off x="7315200" y="3429000"/>
            <a:ext cx="0" cy="1371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60"/>
          <p:cNvSpPr>
            <a:spLocks noChangeShapeType="1"/>
          </p:cNvSpPr>
          <p:nvPr/>
        </p:nvSpPr>
        <p:spPr bwMode="auto">
          <a:xfrm>
            <a:off x="7467600" y="3429000"/>
            <a:ext cx="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Box 167"/>
          <p:cNvSpPr txBox="1">
            <a:spLocks noChangeArrowheads="1"/>
          </p:cNvSpPr>
          <p:nvPr/>
        </p:nvSpPr>
        <p:spPr bwMode="auto">
          <a:xfrm>
            <a:off x="6096000" y="34290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24588" name="Slide Number Placeholder 13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F56AB82-7646-4467-B6E1-9390000ADD31}" type="slidenum">
              <a:rPr lang="en-US" sz="1400" smtClean="0">
                <a:latin typeface="Times New Roman" pitchFamily="18" charset="0"/>
              </a:rPr>
              <a:pPr eaLnBrk="1" hangingPunct="1"/>
              <a:t>31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4589" name="Footer Placeholder 13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591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1,0</a:t>
            </a:r>
          </a:p>
        </p:txBody>
      </p:sp>
      <p:sp>
        <p:nvSpPr>
          <p:cNvPr id="24593" name="Rectangle 5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6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7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8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9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10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0,2</a:t>
            </a:r>
          </a:p>
        </p:txBody>
      </p:sp>
      <p:sp>
        <p:nvSpPr>
          <p:cNvPr id="24599" name="Rectangle 11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12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13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14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0,3</a:t>
            </a:r>
          </a:p>
        </p:txBody>
      </p:sp>
      <p:sp>
        <p:nvSpPr>
          <p:cNvPr id="24603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16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1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18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1,1</a:t>
            </a:r>
          </a:p>
        </p:txBody>
      </p:sp>
      <p:sp>
        <p:nvSpPr>
          <p:cNvPr id="24607" name="Rectangle 19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08" name="Rectangle 20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2,2</a:t>
            </a:r>
          </a:p>
        </p:txBody>
      </p:sp>
      <p:sp>
        <p:nvSpPr>
          <p:cNvPr id="24609" name="Rectangle 21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2,3</a:t>
            </a:r>
          </a:p>
        </p:txBody>
      </p:sp>
      <p:sp>
        <p:nvSpPr>
          <p:cNvPr id="24610" name="Rectangle 22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2,1</a:t>
            </a:r>
          </a:p>
        </p:txBody>
      </p:sp>
      <p:sp>
        <p:nvSpPr>
          <p:cNvPr id="24611" name="Rectangle 23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1,3</a:t>
            </a:r>
          </a:p>
        </p:txBody>
      </p:sp>
      <p:sp>
        <p:nvSpPr>
          <p:cNvPr id="24612" name="Rectangle 24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1,2</a:t>
            </a:r>
          </a:p>
        </p:txBody>
      </p:sp>
      <p:sp>
        <p:nvSpPr>
          <p:cNvPr id="24613" name="Rectangle 25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26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Rectangle 27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28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29"/>
          <p:cNvSpPr>
            <a:spLocks noChangeArrowheads="1"/>
          </p:cNvSpPr>
          <p:nvPr/>
        </p:nvSpPr>
        <p:spPr bwMode="auto">
          <a:xfrm>
            <a:off x="13716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18" name="Rectangle 30"/>
          <p:cNvSpPr>
            <a:spLocks noChangeArrowheads="1"/>
          </p:cNvSpPr>
          <p:nvPr/>
        </p:nvSpPr>
        <p:spPr bwMode="auto">
          <a:xfrm>
            <a:off x="22860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3,2</a:t>
            </a:r>
          </a:p>
        </p:txBody>
      </p:sp>
      <p:sp>
        <p:nvSpPr>
          <p:cNvPr id="24619" name="Rectangle 31"/>
          <p:cNvSpPr>
            <a:spLocks noChangeArrowheads="1"/>
          </p:cNvSpPr>
          <p:nvPr/>
        </p:nvSpPr>
        <p:spPr bwMode="auto">
          <a:xfrm>
            <a:off x="27432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3,3</a:t>
            </a:r>
          </a:p>
        </p:txBody>
      </p:sp>
      <p:sp>
        <p:nvSpPr>
          <p:cNvPr id="24620" name="Rectangle 32"/>
          <p:cNvSpPr>
            <a:spLocks noChangeArrowheads="1"/>
          </p:cNvSpPr>
          <p:nvPr/>
        </p:nvSpPr>
        <p:spPr bwMode="auto">
          <a:xfrm>
            <a:off x="1828800" y="586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3,1</a:t>
            </a:r>
          </a:p>
        </p:txBody>
      </p:sp>
      <p:sp>
        <p:nvSpPr>
          <p:cNvPr id="24621" name="Rectangle 33"/>
          <p:cNvSpPr>
            <a:spLocks noChangeArrowheads="1"/>
          </p:cNvSpPr>
          <p:nvPr/>
        </p:nvSpPr>
        <p:spPr bwMode="auto">
          <a:xfrm>
            <a:off x="13716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37"/>
          <p:cNvSpPr>
            <a:spLocks noChangeArrowheads="1"/>
          </p:cNvSpPr>
          <p:nvPr/>
        </p:nvSpPr>
        <p:spPr bwMode="auto">
          <a:xfrm>
            <a:off x="22860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39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40"/>
          <p:cNvSpPr>
            <a:spLocks noChangeArrowheads="1"/>
          </p:cNvSpPr>
          <p:nvPr/>
        </p:nvSpPr>
        <p:spPr bwMode="auto">
          <a:xfrm>
            <a:off x="2286000" y="5410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2"/>
          <p:cNvSpPr>
            <a:spLocks noChangeArrowheads="1"/>
          </p:cNvSpPr>
          <p:nvPr/>
        </p:nvSpPr>
        <p:spPr bwMode="auto">
          <a:xfrm>
            <a:off x="18288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26" name="Rectangle 3"/>
          <p:cNvSpPr>
            <a:spLocks noChangeArrowheads="1"/>
          </p:cNvSpPr>
          <p:nvPr/>
        </p:nvSpPr>
        <p:spPr bwMode="auto">
          <a:xfrm>
            <a:off x="13716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27" name="Rectangle 4"/>
          <p:cNvSpPr>
            <a:spLocks noChangeArrowheads="1"/>
          </p:cNvSpPr>
          <p:nvPr/>
        </p:nvSpPr>
        <p:spPr bwMode="auto">
          <a:xfrm>
            <a:off x="13716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1,0</a:t>
            </a:r>
          </a:p>
        </p:txBody>
      </p:sp>
      <p:sp>
        <p:nvSpPr>
          <p:cNvPr id="24628" name="Rectangle 5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6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8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9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10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0,2</a:t>
            </a:r>
          </a:p>
        </p:txBody>
      </p:sp>
      <p:sp>
        <p:nvSpPr>
          <p:cNvPr id="24634" name="Rectangle 11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13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Rectangle 14"/>
          <p:cNvSpPr>
            <a:spLocks noChangeArrowheads="1"/>
          </p:cNvSpPr>
          <p:nvPr/>
        </p:nvSpPr>
        <p:spPr bwMode="auto">
          <a:xfrm>
            <a:off x="2743200" y="2286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0,3</a:t>
            </a:r>
          </a:p>
        </p:txBody>
      </p:sp>
      <p:sp>
        <p:nvSpPr>
          <p:cNvPr id="24638" name="Rectangle 15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9" name="Rectangle 1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Rectangle 1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Rectangle 18"/>
          <p:cNvSpPr>
            <a:spLocks noChangeArrowheads="1"/>
          </p:cNvSpPr>
          <p:nvPr/>
        </p:nvSpPr>
        <p:spPr bwMode="auto">
          <a:xfrm>
            <a:off x="18288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1,1</a:t>
            </a:r>
          </a:p>
        </p:txBody>
      </p:sp>
      <p:sp>
        <p:nvSpPr>
          <p:cNvPr id="24642" name="Rectangle 19"/>
          <p:cNvSpPr>
            <a:spLocks noChangeArrowheads="1"/>
          </p:cNvSpPr>
          <p:nvPr/>
        </p:nvSpPr>
        <p:spPr bwMode="auto">
          <a:xfrm>
            <a:off x="13716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43" name="Rectangle 20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2,2</a:t>
            </a:r>
          </a:p>
        </p:txBody>
      </p:sp>
      <p:sp>
        <p:nvSpPr>
          <p:cNvPr id="24644" name="Rectangle 21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2,3</a:t>
            </a:r>
          </a:p>
        </p:txBody>
      </p:sp>
      <p:sp>
        <p:nvSpPr>
          <p:cNvPr id="24645" name="Rectangle 22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2,1</a:t>
            </a:r>
          </a:p>
        </p:txBody>
      </p:sp>
      <p:sp>
        <p:nvSpPr>
          <p:cNvPr id="24646" name="Rectangle 23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1,3</a:t>
            </a:r>
          </a:p>
        </p:txBody>
      </p:sp>
      <p:sp>
        <p:nvSpPr>
          <p:cNvPr id="24647" name="Rectangle 24"/>
          <p:cNvSpPr>
            <a:spLocks noChangeArrowheads="1"/>
          </p:cNvSpPr>
          <p:nvPr/>
        </p:nvSpPr>
        <p:spPr bwMode="auto">
          <a:xfrm>
            <a:off x="22860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1,2</a:t>
            </a:r>
          </a:p>
        </p:txBody>
      </p:sp>
      <p:sp>
        <p:nvSpPr>
          <p:cNvPr id="24648" name="Rectangle 25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Rectangle 26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Rectangle 27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Rectangle 28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Rectangle 29"/>
          <p:cNvSpPr>
            <a:spLocks noChangeArrowheads="1"/>
          </p:cNvSpPr>
          <p:nvPr/>
        </p:nvSpPr>
        <p:spPr bwMode="auto">
          <a:xfrm>
            <a:off x="13716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53" name="Rectangle 30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3,2</a:t>
            </a:r>
          </a:p>
        </p:txBody>
      </p:sp>
      <p:sp>
        <p:nvSpPr>
          <p:cNvPr id="24654" name="Rectangle 31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3,3</a:t>
            </a:r>
          </a:p>
        </p:txBody>
      </p:sp>
      <p:sp>
        <p:nvSpPr>
          <p:cNvPr id="24655" name="Rectangle 32"/>
          <p:cNvSpPr>
            <a:spLocks noChangeArrowheads="1"/>
          </p:cNvSpPr>
          <p:nvPr/>
        </p:nvSpPr>
        <p:spPr bwMode="auto">
          <a:xfrm>
            <a:off x="18288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</a:t>
            </a:r>
            <a:r>
              <a:rPr lang="en-US" baseline="-25000"/>
              <a:t>3,1</a:t>
            </a:r>
          </a:p>
        </p:txBody>
      </p:sp>
      <p:sp>
        <p:nvSpPr>
          <p:cNvPr id="24656" name="Rectangle 33"/>
          <p:cNvSpPr>
            <a:spLocks noChangeArrowheads="1"/>
          </p:cNvSpPr>
          <p:nvPr/>
        </p:nvSpPr>
        <p:spPr bwMode="auto">
          <a:xfrm>
            <a:off x="13716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7" name="Rectangle 37"/>
          <p:cNvSpPr>
            <a:spLocks noChangeArrowheads="1"/>
          </p:cNvSpPr>
          <p:nvPr/>
        </p:nvSpPr>
        <p:spPr bwMode="auto">
          <a:xfrm>
            <a:off x="2286000" y="2286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8" name="Rectangle 39"/>
          <p:cNvSpPr>
            <a:spLocks noChangeArrowheads="1"/>
          </p:cNvSpPr>
          <p:nvPr/>
        </p:nvSpPr>
        <p:spPr bwMode="auto">
          <a:xfrm>
            <a:off x="13716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59" name="Rectangle 40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0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0,1</a:t>
            </a:r>
            <a:endParaRPr lang="en-US"/>
          </a:p>
        </p:txBody>
      </p:sp>
      <p:sp>
        <p:nvSpPr>
          <p:cNvPr id="24661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0,0</a:t>
            </a:r>
            <a:endParaRPr lang="en-US"/>
          </a:p>
        </p:txBody>
      </p:sp>
      <p:sp>
        <p:nvSpPr>
          <p:cNvPr id="24662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1,0</a:t>
            </a:r>
          </a:p>
        </p:txBody>
      </p:sp>
      <p:sp>
        <p:nvSpPr>
          <p:cNvPr id="24663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5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6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7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68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0,2</a:t>
            </a:r>
          </a:p>
        </p:txBody>
      </p:sp>
      <p:sp>
        <p:nvSpPr>
          <p:cNvPr id="24669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0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1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2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0,3</a:t>
            </a:r>
          </a:p>
        </p:txBody>
      </p:sp>
      <p:sp>
        <p:nvSpPr>
          <p:cNvPr id="24673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4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5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6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1,1</a:t>
            </a:r>
          </a:p>
        </p:txBody>
      </p:sp>
      <p:sp>
        <p:nvSpPr>
          <p:cNvPr id="24677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2,0</a:t>
            </a:r>
            <a:endParaRPr lang="en-US"/>
          </a:p>
        </p:txBody>
      </p:sp>
      <p:sp>
        <p:nvSpPr>
          <p:cNvPr id="24678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2,2</a:t>
            </a:r>
          </a:p>
        </p:txBody>
      </p:sp>
      <p:sp>
        <p:nvSpPr>
          <p:cNvPr id="24679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2,3</a:t>
            </a:r>
          </a:p>
        </p:txBody>
      </p:sp>
      <p:sp>
        <p:nvSpPr>
          <p:cNvPr id="24680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2,1</a:t>
            </a:r>
          </a:p>
        </p:txBody>
      </p:sp>
      <p:sp>
        <p:nvSpPr>
          <p:cNvPr id="24681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1,3</a:t>
            </a:r>
          </a:p>
        </p:txBody>
      </p:sp>
      <p:sp>
        <p:nvSpPr>
          <p:cNvPr id="24682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1,2</a:t>
            </a:r>
          </a:p>
        </p:txBody>
      </p:sp>
      <p:sp>
        <p:nvSpPr>
          <p:cNvPr id="24683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4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5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6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7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3,0</a:t>
            </a:r>
            <a:endParaRPr lang="en-US"/>
          </a:p>
        </p:txBody>
      </p:sp>
      <p:sp>
        <p:nvSpPr>
          <p:cNvPr id="24688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3,2</a:t>
            </a:r>
          </a:p>
        </p:txBody>
      </p:sp>
      <p:sp>
        <p:nvSpPr>
          <p:cNvPr id="24689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3,3</a:t>
            </a:r>
          </a:p>
        </p:txBody>
      </p:sp>
      <p:sp>
        <p:nvSpPr>
          <p:cNvPr id="24690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3,1</a:t>
            </a:r>
          </a:p>
        </p:txBody>
      </p:sp>
      <p:sp>
        <p:nvSpPr>
          <p:cNvPr id="24691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2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3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4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7" name="TextBox 145"/>
          <p:cNvSpPr txBox="1">
            <a:spLocks noChangeArrowheads="1"/>
          </p:cNvSpPr>
          <p:nvPr/>
        </p:nvSpPr>
        <p:spPr bwMode="auto">
          <a:xfrm>
            <a:off x="5356225" y="4114800"/>
            <a:ext cx="496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/>
              <a:t>SM</a:t>
            </a:r>
          </a:p>
        </p:txBody>
      </p:sp>
      <p:sp>
        <p:nvSpPr>
          <p:cNvPr id="136" name="Rectangle 4"/>
          <p:cNvSpPr>
            <a:spLocks noChangeArrowheads="1"/>
          </p:cNvSpPr>
          <p:nvPr/>
        </p:nvSpPr>
        <p:spPr bwMode="auto">
          <a:xfrm>
            <a:off x="6807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/>
              <a:t>3</a:t>
            </a:r>
            <a:r>
              <a:rPr lang="en-US" baseline="-25000" dirty="0" smtClean="0"/>
              <a:t>,0</a:t>
            </a:r>
            <a:endParaRPr lang="en-US" baseline="-25000" dirty="0"/>
          </a:p>
        </p:txBody>
      </p:sp>
      <p:sp>
        <p:nvSpPr>
          <p:cNvPr id="137" name="Rectangle 2"/>
          <p:cNvSpPr>
            <a:spLocks noChangeArrowheads="1"/>
          </p:cNvSpPr>
          <p:nvPr/>
        </p:nvSpPr>
        <p:spPr bwMode="auto">
          <a:xfrm>
            <a:off x="56372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0,3</a:t>
            </a:r>
            <a:endParaRPr lang="en-US" dirty="0"/>
          </a:p>
        </p:txBody>
      </p:sp>
      <p:sp>
        <p:nvSpPr>
          <p:cNvPr id="138" name="Rectangle 3"/>
          <p:cNvSpPr>
            <a:spLocks noChangeArrowheads="1"/>
          </p:cNvSpPr>
          <p:nvPr/>
        </p:nvSpPr>
        <p:spPr bwMode="auto">
          <a:xfrm>
            <a:off x="5180013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0,2</a:t>
            </a:r>
            <a:endParaRPr lang="en-US" dirty="0"/>
          </a:p>
        </p:txBody>
      </p:sp>
      <p:sp>
        <p:nvSpPr>
          <p:cNvPr id="139" name="Rectangle 4"/>
          <p:cNvSpPr>
            <a:spLocks noChangeArrowheads="1"/>
          </p:cNvSpPr>
          <p:nvPr/>
        </p:nvSpPr>
        <p:spPr bwMode="auto">
          <a:xfrm>
            <a:off x="51800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40" name="Rectangle 7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18"/>
          <p:cNvSpPr>
            <a:spLocks noChangeArrowheads="1"/>
          </p:cNvSpPr>
          <p:nvPr/>
        </p:nvSpPr>
        <p:spPr bwMode="auto">
          <a:xfrm>
            <a:off x="5637213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1,3</a:t>
            </a:r>
            <a:endParaRPr lang="en-US" baseline="-25000" dirty="0"/>
          </a:p>
        </p:txBody>
      </p:sp>
      <p:sp>
        <p:nvSpPr>
          <p:cNvPr id="142" name="Rectangle 33"/>
          <p:cNvSpPr>
            <a:spLocks noChangeArrowheads="1"/>
          </p:cNvSpPr>
          <p:nvPr/>
        </p:nvSpPr>
        <p:spPr bwMode="auto">
          <a:xfrm>
            <a:off x="5180013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2"/>
          <p:cNvSpPr>
            <a:spLocks noChangeArrowheads="1"/>
          </p:cNvSpPr>
          <p:nvPr/>
        </p:nvSpPr>
        <p:spPr bwMode="auto">
          <a:xfrm>
            <a:off x="72644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/>
              <a:t>2</a:t>
            </a:r>
            <a:r>
              <a:rPr lang="en-US" baseline="-25000" dirty="0" smtClean="0"/>
              <a:t>,1</a:t>
            </a:r>
            <a:endParaRPr lang="en-US" dirty="0"/>
          </a:p>
        </p:txBody>
      </p:sp>
      <p:sp>
        <p:nvSpPr>
          <p:cNvPr id="144" name="Rectangle 3"/>
          <p:cNvSpPr>
            <a:spLocks noChangeArrowheads="1"/>
          </p:cNvSpPr>
          <p:nvPr/>
        </p:nvSpPr>
        <p:spPr bwMode="auto">
          <a:xfrm>
            <a:off x="6807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/>
              <a:t>2</a:t>
            </a:r>
            <a:r>
              <a:rPr lang="en-US" baseline="-25000" dirty="0" smtClean="0"/>
              <a:t>,0</a:t>
            </a:r>
            <a:endParaRPr lang="en-US" dirty="0"/>
          </a:p>
        </p:txBody>
      </p:sp>
      <p:sp>
        <p:nvSpPr>
          <p:cNvPr id="145" name="Rectangle 7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Rectangle 18"/>
          <p:cNvSpPr>
            <a:spLocks noChangeArrowheads="1"/>
          </p:cNvSpPr>
          <p:nvPr/>
        </p:nvSpPr>
        <p:spPr bwMode="auto">
          <a:xfrm>
            <a:off x="726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1,3</a:t>
            </a:r>
            <a:endParaRPr lang="en-US" baseline="-25000" dirty="0"/>
          </a:p>
        </p:txBody>
      </p:sp>
      <p:sp>
        <p:nvSpPr>
          <p:cNvPr id="147" name="Rectangle 33"/>
          <p:cNvSpPr>
            <a:spLocks noChangeArrowheads="1"/>
          </p:cNvSpPr>
          <p:nvPr/>
        </p:nvSpPr>
        <p:spPr bwMode="auto">
          <a:xfrm>
            <a:off x="6807200" y="3124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948642-E62B-4EAB-9A33-A69FDF2A78DC}" type="slidenum">
              <a:rPr lang="en-US" sz="1400" smtClean="0">
                <a:solidFill>
                  <a:srgbClr val="000000"/>
                </a:solidFill>
              </a:rPr>
              <a:pPr eaLnBrk="1" hangingPunct="1"/>
              <a:t>32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5623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 dirty="0" smtClean="0">
                  <a:latin typeface="Arial" pitchFamily="34" charset="0"/>
                </a:rPr>
                <a:t>M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25624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5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 dirty="0" smtClean="0">
                  <a:latin typeface="Arial" pitchFamily="34" charset="0"/>
                </a:rPr>
                <a:t>N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25626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27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 dirty="0" smtClean="0">
                  <a:latin typeface="Arial" pitchFamily="34" charset="0"/>
                </a:rPr>
                <a:t>P</a:t>
              </a:r>
              <a:endParaRPr lang="en-US" sz="2000" dirty="0">
                <a:latin typeface="Arial" pitchFamily="34" charset="0"/>
              </a:endParaRPr>
            </a:p>
          </p:txBody>
        </p:sp>
        <p:sp>
          <p:nvSpPr>
            <p:cNvPr id="25628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642" name="Text Box 22"/>
            <p:cNvSpPr txBox="1">
              <a:spLocks noChangeArrowheads="1"/>
            </p:cNvSpPr>
            <p:nvPr/>
          </p:nvSpPr>
          <p:spPr bwMode="auto">
            <a:xfrm>
              <a:off x="4807" y="3950"/>
              <a:ext cx="19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 dirty="0" smtClean="0"/>
                <a:t>Width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5643" name="Text Box 23"/>
            <p:cNvSpPr txBox="1">
              <a:spLocks noChangeArrowheads="1"/>
            </p:cNvSpPr>
            <p:nvPr/>
          </p:nvSpPr>
          <p:spPr bwMode="auto">
            <a:xfrm>
              <a:off x="3440" y="3957"/>
              <a:ext cx="19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 dirty="0" smtClean="0"/>
                <a:t>Width</a:t>
              </a:r>
              <a:endParaRPr lang="en-US" sz="900" b="1" dirty="0">
                <a:latin typeface="Arial" pitchFamily="34" charset="0"/>
              </a:endParaRPr>
            </a:p>
          </p:txBody>
        </p:sp>
        <p:sp>
          <p:nvSpPr>
            <p:cNvPr id="25644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6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5648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651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5662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63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64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65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66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72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73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4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5677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5678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79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80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83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5685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5690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5691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5692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5701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2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5703" name="Text Box 83"/>
            <p:cNvSpPr txBox="1">
              <a:spLocks noChangeArrowheads="1"/>
            </p:cNvSpPr>
            <p:nvPr/>
          </p:nvSpPr>
          <p:spPr bwMode="auto">
            <a:xfrm rot="16200000">
              <a:off x="5432" y="3282"/>
              <a:ext cx="20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 dirty="0" smtClean="0">
                  <a:latin typeface="Arial" pitchFamily="34" charset="0"/>
                </a:rPr>
                <a:t>Width</a:t>
              </a:r>
              <a:endParaRPr lang="en-US" sz="900" b="1" dirty="0">
                <a:latin typeface="Arial" pitchFamily="34" charset="0"/>
              </a:endParaRPr>
            </a:p>
          </p:txBody>
        </p:sp>
        <p:sp>
          <p:nvSpPr>
            <p:cNvPr id="25704" name="Text Box 84"/>
            <p:cNvSpPr txBox="1">
              <a:spLocks noChangeArrowheads="1"/>
            </p:cNvSpPr>
            <p:nvPr/>
          </p:nvSpPr>
          <p:spPr bwMode="auto">
            <a:xfrm rot="16200000">
              <a:off x="5414" y="1524"/>
              <a:ext cx="20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 dirty="0" smtClean="0">
                  <a:latin typeface="Arial" pitchFamily="34" charset="0"/>
                </a:rPr>
                <a:t>Width</a:t>
              </a:r>
              <a:endParaRPr lang="en-US" sz="900" b="1" dirty="0">
                <a:latin typeface="Arial" pitchFamily="34" charset="0"/>
              </a:endParaRPr>
            </a:p>
          </p:txBody>
        </p:sp>
        <p:sp>
          <p:nvSpPr>
            <p:cNvPr id="25705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6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7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5708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5604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algn="l" eaLnBrk="1" hangingPunct="1"/>
            <a:r>
              <a:rPr lang="en-US" dirty="0" smtClean="0"/>
              <a:t>Loading an </a:t>
            </a:r>
            <a:r>
              <a:rPr lang="en-US" dirty="0"/>
              <a:t>I</a:t>
            </a:r>
            <a:r>
              <a:rPr lang="en-US" dirty="0" smtClean="0"/>
              <a:t>nput Tile 0</a:t>
            </a:r>
          </a:p>
        </p:txBody>
      </p:sp>
      <p:sp>
        <p:nvSpPr>
          <p:cNvPr id="25605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"/>
          <p:cNvSpPr>
            <a:spLocks noChangeArrowheads="1"/>
          </p:cNvSpPr>
          <p:nvPr/>
        </p:nvSpPr>
        <p:spPr bwMode="auto">
          <a:xfrm>
            <a:off x="4449763" y="550545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Rectangle 3"/>
          <p:cNvSpPr>
            <a:spLocks noChangeArrowheads="1"/>
          </p:cNvSpPr>
          <p:nvPr/>
        </p:nvSpPr>
        <p:spPr bwMode="auto">
          <a:xfrm>
            <a:off x="7843838" y="2171700"/>
            <a:ext cx="80962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TextBox 2"/>
          <p:cNvSpPr txBox="1">
            <a:spLocks noChangeArrowheads="1"/>
          </p:cNvSpPr>
          <p:nvPr/>
        </p:nvSpPr>
        <p:spPr bwMode="auto">
          <a:xfrm>
            <a:off x="885825" y="1371600"/>
            <a:ext cx="38559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0 2D </a:t>
            </a:r>
            <a:r>
              <a:rPr lang="en-US" dirty="0">
                <a:solidFill>
                  <a:schemeClr val="tx1"/>
                </a:solidFill>
              </a:rPr>
              <a:t>indexing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M[Row][</a:t>
            </a:r>
            <a:r>
              <a:rPr lang="en-US" dirty="0" err="1">
                <a:solidFill>
                  <a:schemeClr val="tx1"/>
                </a:solidFill>
                <a:latin typeface="Courier New"/>
                <a:cs typeface="Courier New"/>
              </a:rPr>
              <a:t>tx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	N[</a:t>
            </a:r>
            <a:r>
              <a:rPr lang="en-US" dirty="0" err="1">
                <a:solidFill>
                  <a:schemeClr val="tx1"/>
                </a:solidFill>
                <a:latin typeface="Courier New"/>
                <a:cs typeface="Courier New"/>
              </a:rPr>
              <a:t>ty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][Col]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338" y="6528179"/>
            <a:ext cx="5478462" cy="356263"/>
          </a:xfrm>
        </p:spPr>
        <p:txBody>
          <a:bodyPr/>
          <a:lstStyle/>
          <a:p>
            <a:pPr>
              <a:defRPr/>
            </a:pPr>
            <a:r>
              <a:rPr lang="en-US" smtClean="0"/>
              <a:t>© David Kirk/NVIDIA and Wen-mei W. Hwu, ECE408/CS483/ 2007-2016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09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9C84BE-982F-495B-A97A-A51DA6C752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33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6647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latin typeface="Arial" pitchFamily="34" charset="0"/>
                </a:rPr>
                <a:t>M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49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latin typeface="Arial" pitchFamily="34" charset="0"/>
                </a:rPr>
                <a:t>N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50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51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latin typeface="Arial" pitchFamily="34" charset="0"/>
                </a:rPr>
                <a:t>P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53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666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67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68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0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2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75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6685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6686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87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88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689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0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96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97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8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6701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6702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03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04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07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709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14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15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16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725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26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6727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8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9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0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1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2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6628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algn="l" eaLnBrk="1" hangingPunct="1"/>
            <a:r>
              <a:rPr lang="en-US" dirty="0" smtClean="0"/>
              <a:t>Loading an Input Tile 1</a:t>
            </a:r>
          </a:p>
        </p:txBody>
      </p:sp>
      <p:sp>
        <p:nvSpPr>
          <p:cNvPr id="26629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"/>
          <p:cNvSpPr>
            <a:spLocks noChangeArrowheads="1"/>
          </p:cNvSpPr>
          <p:nvPr/>
        </p:nvSpPr>
        <p:spPr bwMode="auto">
          <a:xfrm>
            <a:off x="5380038" y="552450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3"/>
          <p:cNvSpPr>
            <a:spLocks noChangeArrowheads="1"/>
          </p:cNvSpPr>
          <p:nvPr/>
        </p:nvSpPr>
        <p:spPr bwMode="auto">
          <a:xfrm>
            <a:off x="7854950" y="3071813"/>
            <a:ext cx="80963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Box 2"/>
          <p:cNvSpPr txBox="1">
            <a:spLocks noChangeArrowheads="1"/>
          </p:cNvSpPr>
          <p:nvPr/>
        </p:nvSpPr>
        <p:spPr bwMode="auto">
          <a:xfrm>
            <a:off x="885825" y="1447800"/>
            <a:ext cx="536882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Accessing tile 1 in </a:t>
            </a:r>
            <a:r>
              <a:rPr lang="en-US" dirty="0">
                <a:solidFill>
                  <a:schemeClr val="tx1"/>
                </a:solidFill>
              </a:rPr>
              <a:t>2D indexing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M[Row][1*</a:t>
            </a:r>
            <a:r>
              <a:rPr lang="en-US" dirty="0" err="1">
                <a:solidFill>
                  <a:schemeClr val="tx1"/>
                </a:solidFill>
                <a:latin typeface="Courier New"/>
                <a:cs typeface="Courier New"/>
              </a:rPr>
              <a:t>TILE_WIDTH+tx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	N[1*</a:t>
            </a:r>
            <a:r>
              <a:rPr lang="en-US" dirty="0" err="1">
                <a:solidFill>
                  <a:schemeClr val="tx1"/>
                </a:solidFill>
                <a:latin typeface="Courier New"/>
                <a:cs typeface="Courier New"/>
              </a:rPr>
              <a:t>TILE_WIDTH+ty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][Col]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591300"/>
            <a:ext cx="5240338" cy="2667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ECE408/CS483/ 2007-2016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17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9C84BE-982F-495B-A97A-A51DA6C752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34</a:t>
            </a:fld>
            <a:endParaRPr lang="en-US" sz="1400" smtClean="0">
              <a:solidFill>
                <a:srgbClr val="000000"/>
              </a:solidFill>
            </a:endParaRP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2209800" y="228600"/>
            <a:ext cx="6934200" cy="6483350"/>
            <a:chOff x="1392" y="144"/>
            <a:chExt cx="4368" cy="4084"/>
          </a:xfrm>
        </p:grpSpPr>
        <p:sp>
          <p:nvSpPr>
            <p:cNvPr id="26647" name="Text Box 3"/>
            <p:cNvSpPr txBox="1">
              <a:spLocks noChangeArrowheads="1"/>
            </p:cNvSpPr>
            <p:nvPr/>
          </p:nvSpPr>
          <p:spPr bwMode="auto">
            <a:xfrm>
              <a:off x="2544" y="2562"/>
              <a:ext cx="1536" cy="156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latin typeface="Arial" pitchFamily="34" charset="0"/>
                </a:rPr>
                <a:t>M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3072" y="3120"/>
              <a:ext cx="517" cy="50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49" name="Text Box 5"/>
            <p:cNvSpPr txBox="1">
              <a:spLocks noChangeArrowheads="1"/>
            </p:cNvSpPr>
            <p:nvPr/>
          </p:nvSpPr>
          <p:spPr bwMode="auto">
            <a:xfrm>
              <a:off x="4128" y="1008"/>
              <a:ext cx="1632" cy="153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latin typeface="Arial" pitchFamily="34" charset="0"/>
                </a:rPr>
                <a:t>N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50" name="Text Box 6"/>
            <p:cNvSpPr txBox="1">
              <a:spLocks noChangeArrowheads="1"/>
            </p:cNvSpPr>
            <p:nvPr/>
          </p:nvSpPr>
          <p:spPr bwMode="auto">
            <a:xfrm>
              <a:off x="4656" y="1536"/>
              <a:ext cx="513" cy="55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51" name="Text Box 7"/>
            <p:cNvSpPr txBox="1">
              <a:spLocks noChangeArrowheads="1"/>
            </p:cNvSpPr>
            <p:nvPr/>
          </p:nvSpPr>
          <p:spPr bwMode="auto">
            <a:xfrm>
              <a:off x="4128" y="2565"/>
              <a:ext cx="1632" cy="1563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latin typeface="Arial" pitchFamily="34" charset="0"/>
                </a:rPr>
                <a:t>P</a:t>
              </a:r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4650" y="3103"/>
              <a:ext cx="519" cy="5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 dirty="0">
                <a:latin typeface="Arial" pitchFamily="34" charset="0"/>
              </a:endParaRPr>
            </a:p>
          </p:txBody>
        </p:sp>
        <p:sp>
          <p:nvSpPr>
            <p:cNvPr id="26653" name="Line 9"/>
            <p:cNvSpPr>
              <a:spLocks noChangeShapeType="1"/>
            </p:cNvSpPr>
            <p:nvPr/>
          </p:nvSpPr>
          <p:spPr bwMode="auto">
            <a:xfrm>
              <a:off x="4650" y="2520"/>
              <a:ext cx="0" cy="577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10"/>
            <p:cNvSpPr>
              <a:spLocks noChangeShapeType="1"/>
            </p:cNvSpPr>
            <p:nvPr/>
          </p:nvSpPr>
          <p:spPr bwMode="auto">
            <a:xfrm>
              <a:off x="5165" y="2526"/>
              <a:ext cx="0" cy="57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>
              <a:off x="4062" y="3108"/>
              <a:ext cx="5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2"/>
            <p:cNvSpPr>
              <a:spLocks noChangeShapeType="1"/>
            </p:cNvSpPr>
            <p:nvPr/>
          </p:nvSpPr>
          <p:spPr bwMode="auto">
            <a:xfrm>
              <a:off x="4062" y="3617"/>
              <a:ext cx="588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3"/>
            <p:cNvSpPr>
              <a:spLocks noChangeShapeType="1"/>
            </p:cNvSpPr>
            <p:nvPr/>
          </p:nvSpPr>
          <p:spPr bwMode="auto">
            <a:xfrm>
              <a:off x="4968" y="2506"/>
              <a:ext cx="1" cy="985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4"/>
            <p:cNvSpPr>
              <a:spLocks noChangeShapeType="1"/>
            </p:cNvSpPr>
            <p:nvPr/>
          </p:nvSpPr>
          <p:spPr bwMode="auto">
            <a:xfrm>
              <a:off x="4934" y="2503"/>
              <a:ext cx="0" cy="983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5"/>
            <p:cNvSpPr>
              <a:spLocks noChangeShapeType="1"/>
            </p:cNvSpPr>
            <p:nvPr/>
          </p:nvSpPr>
          <p:spPr bwMode="auto">
            <a:xfrm flipH="1">
              <a:off x="3539" y="3099"/>
              <a:ext cx="0" cy="51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6"/>
            <p:cNvSpPr>
              <a:spLocks noChangeShapeType="1"/>
            </p:cNvSpPr>
            <p:nvPr/>
          </p:nvSpPr>
          <p:spPr bwMode="auto">
            <a:xfrm flipV="1">
              <a:off x="4650" y="1980"/>
              <a:ext cx="515" cy="1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7"/>
            <p:cNvSpPr>
              <a:spLocks noChangeShapeType="1"/>
            </p:cNvSpPr>
            <p:nvPr/>
          </p:nvSpPr>
          <p:spPr bwMode="auto">
            <a:xfrm>
              <a:off x="5616" y="2559"/>
              <a:ext cx="3" cy="16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18"/>
            <p:cNvSpPr>
              <a:spLocks noChangeShapeType="1"/>
            </p:cNvSpPr>
            <p:nvPr/>
          </p:nvSpPr>
          <p:spPr bwMode="auto">
            <a:xfrm rot="-5400000" flipH="1" flipV="1">
              <a:off x="4920" y="3240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19"/>
            <p:cNvSpPr>
              <a:spLocks noChangeShapeType="1"/>
            </p:cNvSpPr>
            <p:nvPr/>
          </p:nvSpPr>
          <p:spPr bwMode="auto">
            <a:xfrm>
              <a:off x="5240" y="3101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0"/>
            <p:cNvSpPr>
              <a:spLocks noChangeShapeType="1"/>
            </p:cNvSpPr>
            <p:nvPr/>
          </p:nvSpPr>
          <p:spPr bwMode="auto">
            <a:xfrm rot="-5400000">
              <a:off x="4904" y="3440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Text Box 21"/>
            <p:cNvSpPr txBox="1">
              <a:spLocks noChangeArrowheads="1"/>
            </p:cNvSpPr>
            <p:nvPr/>
          </p:nvSpPr>
          <p:spPr bwMode="auto">
            <a:xfrm>
              <a:off x="4673" y="3746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666" name="Text Box 22"/>
            <p:cNvSpPr txBox="1">
              <a:spLocks noChangeArrowheads="1"/>
            </p:cNvSpPr>
            <p:nvPr/>
          </p:nvSpPr>
          <p:spPr bwMode="auto">
            <a:xfrm>
              <a:off x="4777" y="3950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6667" name="Text Box 23"/>
            <p:cNvSpPr txBox="1">
              <a:spLocks noChangeArrowheads="1"/>
            </p:cNvSpPr>
            <p:nvPr/>
          </p:nvSpPr>
          <p:spPr bwMode="auto">
            <a:xfrm>
              <a:off x="3410" y="3957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68" name="Line 24"/>
            <p:cNvSpPr>
              <a:spLocks noChangeShapeType="1"/>
            </p:cNvSpPr>
            <p:nvPr/>
          </p:nvSpPr>
          <p:spPr bwMode="auto">
            <a:xfrm rot="-5400000">
              <a:off x="3330" y="3438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Text Box 25"/>
            <p:cNvSpPr txBox="1">
              <a:spLocks noChangeArrowheads="1"/>
            </p:cNvSpPr>
            <p:nvPr/>
          </p:nvSpPr>
          <p:spPr bwMode="auto">
            <a:xfrm>
              <a:off x="3216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0" name="Line 26"/>
            <p:cNvSpPr>
              <a:spLocks noChangeShapeType="1"/>
            </p:cNvSpPr>
            <p:nvPr/>
          </p:nvSpPr>
          <p:spPr bwMode="auto">
            <a:xfrm rot="-5400000">
              <a:off x="2801" y="3439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Text Box 27"/>
            <p:cNvSpPr txBox="1">
              <a:spLocks noChangeArrowheads="1"/>
            </p:cNvSpPr>
            <p:nvPr/>
          </p:nvSpPr>
          <p:spPr bwMode="auto">
            <a:xfrm>
              <a:off x="2688" y="3744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672" name="Line 28"/>
            <p:cNvSpPr>
              <a:spLocks noChangeShapeType="1"/>
            </p:cNvSpPr>
            <p:nvPr/>
          </p:nvSpPr>
          <p:spPr bwMode="auto">
            <a:xfrm>
              <a:off x="5198" y="1563"/>
              <a:ext cx="4" cy="5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29"/>
            <p:cNvSpPr>
              <a:spLocks noChangeShapeType="1"/>
            </p:cNvSpPr>
            <p:nvPr/>
          </p:nvSpPr>
          <p:spPr bwMode="auto">
            <a:xfrm>
              <a:off x="5195" y="1033"/>
              <a:ext cx="4" cy="51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Text Box 30"/>
            <p:cNvSpPr txBox="1">
              <a:spLocks noChangeArrowheads="1"/>
            </p:cNvSpPr>
            <p:nvPr/>
          </p:nvSpPr>
          <p:spPr bwMode="auto">
            <a:xfrm>
              <a:off x="4934" y="3491"/>
              <a:ext cx="35" cy="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200"/>
            </a:p>
            <a:p>
              <a:pPr eaLnBrk="1" hangingPunct="1"/>
              <a:endParaRPr lang="en-US" sz="1200"/>
            </a:p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675" name="Line 31"/>
            <p:cNvSpPr>
              <a:spLocks noChangeShapeType="1"/>
            </p:cNvSpPr>
            <p:nvPr/>
          </p:nvSpPr>
          <p:spPr bwMode="auto">
            <a:xfrm>
              <a:off x="4054" y="3491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2"/>
            <p:cNvSpPr>
              <a:spLocks noChangeShapeType="1"/>
            </p:cNvSpPr>
            <p:nvPr/>
          </p:nvSpPr>
          <p:spPr bwMode="auto">
            <a:xfrm>
              <a:off x="4054" y="3525"/>
              <a:ext cx="869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3"/>
            <p:cNvSpPr>
              <a:spLocks noChangeShapeType="1"/>
            </p:cNvSpPr>
            <p:nvPr/>
          </p:nvSpPr>
          <p:spPr bwMode="auto">
            <a:xfrm rot="-5400000">
              <a:off x="3307" y="3314"/>
              <a:ext cx="3" cy="1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4"/>
            <p:cNvSpPr>
              <a:spLocks noChangeShapeType="1"/>
            </p:cNvSpPr>
            <p:nvPr/>
          </p:nvSpPr>
          <p:spPr bwMode="auto">
            <a:xfrm rot="10800000" flipH="1">
              <a:off x="5614" y="1008"/>
              <a:ext cx="2" cy="152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Rectangle 35"/>
            <p:cNvSpPr>
              <a:spLocks noChangeArrowheads="1"/>
            </p:cNvSpPr>
            <p:nvPr/>
          </p:nvSpPr>
          <p:spPr bwMode="auto">
            <a:xfrm>
              <a:off x="2574" y="3742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Rectangle 36"/>
            <p:cNvSpPr>
              <a:spLocks noChangeArrowheads="1"/>
            </p:cNvSpPr>
            <p:nvPr/>
          </p:nvSpPr>
          <p:spPr bwMode="auto">
            <a:xfrm>
              <a:off x="4015" y="3107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Rectangle 37"/>
            <p:cNvSpPr>
              <a:spLocks noChangeArrowheads="1"/>
            </p:cNvSpPr>
            <p:nvPr/>
          </p:nvSpPr>
          <p:spPr bwMode="auto">
            <a:xfrm>
              <a:off x="5129" y="1348"/>
              <a:ext cx="1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38"/>
            <p:cNvSpPr>
              <a:spLocks noChangeShapeType="1"/>
            </p:cNvSpPr>
            <p:nvPr/>
          </p:nvSpPr>
          <p:spPr bwMode="auto">
            <a:xfrm>
              <a:off x="4648" y="972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39"/>
            <p:cNvSpPr>
              <a:spLocks noChangeShapeType="1"/>
            </p:cNvSpPr>
            <p:nvPr/>
          </p:nvSpPr>
          <p:spPr bwMode="auto">
            <a:xfrm>
              <a:off x="4107" y="535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Text Box 40"/>
            <p:cNvSpPr txBox="1">
              <a:spLocks noChangeArrowheads="1"/>
            </p:cNvSpPr>
            <p:nvPr/>
          </p:nvSpPr>
          <p:spPr bwMode="auto">
            <a:xfrm>
              <a:off x="4752" y="144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bx</a:t>
              </a:r>
            </a:p>
          </p:txBody>
        </p:sp>
        <p:sp>
          <p:nvSpPr>
            <p:cNvPr id="26685" name="Text Box 41"/>
            <p:cNvSpPr txBox="1">
              <a:spLocks noChangeArrowheads="1"/>
            </p:cNvSpPr>
            <p:nvPr/>
          </p:nvSpPr>
          <p:spPr bwMode="auto">
            <a:xfrm>
              <a:off x="4826" y="592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tx</a:t>
              </a:r>
            </a:p>
          </p:txBody>
        </p:sp>
        <p:sp>
          <p:nvSpPr>
            <p:cNvPr id="26686" name="Text Box 42"/>
            <p:cNvSpPr txBox="1">
              <a:spLocks noChangeArrowheads="1"/>
            </p:cNvSpPr>
            <p:nvPr/>
          </p:nvSpPr>
          <p:spPr bwMode="auto">
            <a:xfrm>
              <a:off x="4572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87" name="Text Box 43"/>
            <p:cNvSpPr txBox="1">
              <a:spLocks noChangeArrowheads="1"/>
            </p:cNvSpPr>
            <p:nvPr/>
          </p:nvSpPr>
          <p:spPr bwMode="auto">
            <a:xfrm>
              <a:off x="4636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88" name="Text Box 44"/>
            <p:cNvSpPr txBox="1">
              <a:spLocks noChangeArrowheads="1"/>
            </p:cNvSpPr>
            <p:nvPr/>
          </p:nvSpPr>
          <p:spPr bwMode="auto">
            <a:xfrm>
              <a:off x="4802" y="753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689" name="Text Box 45"/>
            <p:cNvSpPr txBox="1">
              <a:spLocks noChangeArrowheads="1"/>
            </p:cNvSpPr>
            <p:nvPr/>
          </p:nvSpPr>
          <p:spPr bwMode="auto">
            <a:xfrm>
              <a:off x="4700" y="754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0" name="Line 46"/>
            <p:cNvSpPr>
              <a:spLocks noChangeShapeType="1"/>
            </p:cNvSpPr>
            <p:nvPr/>
          </p:nvSpPr>
          <p:spPr bwMode="auto">
            <a:xfrm>
              <a:off x="4656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47"/>
            <p:cNvSpPr>
              <a:spLocks noChangeShapeType="1"/>
            </p:cNvSpPr>
            <p:nvPr/>
          </p:nvSpPr>
          <p:spPr bwMode="auto">
            <a:xfrm>
              <a:off x="5160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48"/>
            <p:cNvSpPr>
              <a:spLocks noChangeShapeType="1"/>
            </p:cNvSpPr>
            <p:nvPr/>
          </p:nvSpPr>
          <p:spPr bwMode="auto">
            <a:xfrm>
              <a:off x="412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49"/>
            <p:cNvSpPr>
              <a:spLocks noChangeShapeType="1"/>
            </p:cNvSpPr>
            <p:nvPr/>
          </p:nvSpPr>
          <p:spPr bwMode="auto">
            <a:xfrm>
              <a:off x="5168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50"/>
            <p:cNvSpPr>
              <a:spLocks noChangeShapeType="1"/>
            </p:cNvSpPr>
            <p:nvPr/>
          </p:nvSpPr>
          <p:spPr bwMode="auto">
            <a:xfrm>
              <a:off x="5704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Text Box 51"/>
            <p:cNvSpPr txBox="1">
              <a:spLocks noChangeArrowheads="1"/>
            </p:cNvSpPr>
            <p:nvPr/>
          </p:nvSpPr>
          <p:spPr bwMode="auto">
            <a:xfrm>
              <a:off x="429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696" name="Text Box 52"/>
            <p:cNvSpPr txBox="1">
              <a:spLocks noChangeArrowheads="1"/>
            </p:cNvSpPr>
            <p:nvPr/>
          </p:nvSpPr>
          <p:spPr bwMode="auto">
            <a:xfrm>
              <a:off x="4796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697" name="Text Box 53"/>
            <p:cNvSpPr txBox="1">
              <a:spLocks noChangeArrowheads="1"/>
            </p:cNvSpPr>
            <p:nvPr/>
          </p:nvSpPr>
          <p:spPr bwMode="auto">
            <a:xfrm>
              <a:off x="5332" y="318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698" name="Line 54"/>
            <p:cNvSpPr>
              <a:spLocks noChangeShapeType="1"/>
            </p:cNvSpPr>
            <p:nvPr/>
          </p:nvSpPr>
          <p:spPr bwMode="auto">
            <a:xfrm rot="-5400000">
              <a:off x="2258" y="3386"/>
              <a:ext cx="51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55"/>
            <p:cNvSpPr>
              <a:spLocks noChangeShapeType="1"/>
            </p:cNvSpPr>
            <p:nvPr/>
          </p:nvSpPr>
          <p:spPr bwMode="auto">
            <a:xfrm rot="-5400000">
              <a:off x="1039" y="3428"/>
              <a:ext cx="1601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Text Box 56"/>
            <p:cNvSpPr txBox="1">
              <a:spLocks noChangeArrowheads="1"/>
            </p:cNvSpPr>
            <p:nvPr/>
          </p:nvSpPr>
          <p:spPr bwMode="auto">
            <a:xfrm>
              <a:off x="1392" y="3325"/>
              <a:ext cx="2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CC00"/>
                  </a:solidFill>
                  <a:latin typeface="Arial" pitchFamily="34" charset="0"/>
                </a:rPr>
                <a:t>by</a:t>
              </a:r>
            </a:p>
          </p:txBody>
        </p:sp>
        <p:sp>
          <p:nvSpPr>
            <p:cNvPr id="26701" name="Text Box 57"/>
            <p:cNvSpPr txBox="1">
              <a:spLocks noChangeArrowheads="1"/>
            </p:cNvSpPr>
            <p:nvPr/>
          </p:nvSpPr>
          <p:spPr bwMode="auto">
            <a:xfrm>
              <a:off x="1872" y="3264"/>
              <a:ext cx="2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pitchFamily="34" charset="0"/>
                </a:rPr>
                <a:t>ty</a:t>
              </a:r>
            </a:p>
          </p:txBody>
        </p:sp>
        <p:sp>
          <p:nvSpPr>
            <p:cNvPr id="26702" name="Text Box 58"/>
            <p:cNvSpPr txBox="1">
              <a:spLocks noChangeArrowheads="1"/>
            </p:cNvSpPr>
            <p:nvPr/>
          </p:nvSpPr>
          <p:spPr bwMode="auto">
            <a:xfrm>
              <a:off x="2312" y="323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03" name="Text Box 59"/>
            <p:cNvSpPr txBox="1">
              <a:spLocks noChangeArrowheads="1"/>
            </p:cNvSpPr>
            <p:nvPr/>
          </p:nvSpPr>
          <p:spPr bwMode="auto">
            <a:xfrm>
              <a:off x="2312" y="315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04" name="Line 60"/>
            <p:cNvSpPr>
              <a:spLocks noChangeShapeType="1"/>
            </p:cNvSpPr>
            <p:nvPr/>
          </p:nvSpPr>
          <p:spPr bwMode="auto">
            <a:xfrm rot="-5400000">
              <a:off x="2488" y="3288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61"/>
            <p:cNvSpPr>
              <a:spLocks noChangeShapeType="1"/>
            </p:cNvSpPr>
            <p:nvPr/>
          </p:nvSpPr>
          <p:spPr bwMode="auto">
            <a:xfrm rot="-5400000">
              <a:off x="2488" y="322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Text Box 62"/>
            <p:cNvSpPr txBox="1">
              <a:spLocks noChangeArrowheads="1"/>
            </p:cNvSpPr>
            <p:nvPr/>
          </p:nvSpPr>
          <p:spPr bwMode="auto">
            <a:xfrm>
              <a:off x="2304" y="3072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07" name="Line 63"/>
            <p:cNvSpPr>
              <a:spLocks noChangeShapeType="1"/>
            </p:cNvSpPr>
            <p:nvPr/>
          </p:nvSpPr>
          <p:spPr bwMode="auto">
            <a:xfrm rot="-5400000">
              <a:off x="2488" y="316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Text Box 64"/>
            <p:cNvSpPr txBox="1">
              <a:spLocks noChangeArrowheads="1"/>
            </p:cNvSpPr>
            <p:nvPr/>
          </p:nvSpPr>
          <p:spPr bwMode="auto">
            <a:xfrm>
              <a:off x="1877" y="3562"/>
              <a:ext cx="7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6600"/>
                  </a:solidFill>
                  <a:latin typeface="Arial" pitchFamily="34" charset="0"/>
                </a:rPr>
                <a:t>TILE_WIDTH-1</a:t>
              </a:r>
            </a:p>
          </p:txBody>
        </p:sp>
        <p:sp>
          <p:nvSpPr>
            <p:cNvPr id="26709" name="Line 65"/>
            <p:cNvSpPr>
              <a:spLocks noChangeShapeType="1"/>
            </p:cNvSpPr>
            <p:nvPr/>
          </p:nvSpPr>
          <p:spPr bwMode="auto">
            <a:xfrm rot="-5400000">
              <a:off x="2486" y="3557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Line 66"/>
            <p:cNvSpPr>
              <a:spLocks noChangeShapeType="1"/>
            </p:cNvSpPr>
            <p:nvPr/>
          </p:nvSpPr>
          <p:spPr bwMode="auto">
            <a:xfrm rot="-5400000">
              <a:off x="1808" y="4195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Line 67"/>
            <p:cNvSpPr>
              <a:spLocks noChangeShapeType="1"/>
            </p:cNvSpPr>
            <p:nvPr/>
          </p:nvSpPr>
          <p:spPr bwMode="auto">
            <a:xfrm rot="-5400000">
              <a:off x="1800" y="366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68"/>
            <p:cNvSpPr>
              <a:spLocks noChangeShapeType="1"/>
            </p:cNvSpPr>
            <p:nvPr/>
          </p:nvSpPr>
          <p:spPr bwMode="auto">
            <a:xfrm rot="-5400000">
              <a:off x="1808" y="3147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Text Box 69"/>
            <p:cNvSpPr txBox="1">
              <a:spLocks noChangeArrowheads="1"/>
            </p:cNvSpPr>
            <p:nvPr/>
          </p:nvSpPr>
          <p:spPr bwMode="auto">
            <a:xfrm>
              <a:off x="1636" y="388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26714" name="Text Box 70"/>
            <p:cNvSpPr txBox="1">
              <a:spLocks noChangeArrowheads="1"/>
            </p:cNvSpPr>
            <p:nvPr/>
          </p:nvSpPr>
          <p:spPr bwMode="auto">
            <a:xfrm>
              <a:off x="1636" y="3379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26715" name="Text Box 71"/>
            <p:cNvSpPr txBox="1">
              <a:spLocks noChangeArrowheads="1"/>
            </p:cNvSpPr>
            <p:nvPr/>
          </p:nvSpPr>
          <p:spPr bwMode="auto">
            <a:xfrm>
              <a:off x="1636" y="2843"/>
              <a:ext cx="1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FFCC00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6716" name="Line 72"/>
            <p:cNvSpPr>
              <a:spLocks noChangeShapeType="1"/>
            </p:cNvSpPr>
            <p:nvPr/>
          </p:nvSpPr>
          <p:spPr bwMode="auto">
            <a:xfrm>
              <a:off x="4640" y="470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Line 73"/>
            <p:cNvSpPr>
              <a:spLocks noChangeShapeType="1"/>
            </p:cNvSpPr>
            <p:nvPr/>
          </p:nvSpPr>
          <p:spPr bwMode="auto">
            <a:xfrm rot="-5400000">
              <a:off x="1808" y="2611"/>
              <a:ext cx="0" cy="5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Line 74"/>
            <p:cNvSpPr>
              <a:spLocks noChangeShapeType="1"/>
            </p:cNvSpPr>
            <p:nvPr/>
          </p:nvSpPr>
          <p:spPr bwMode="auto">
            <a:xfrm>
              <a:off x="4704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Line 75"/>
            <p:cNvSpPr>
              <a:spLocks noChangeShapeType="1"/>
            </p:cNvSpPr>
            <p:nvPr/>
          </p:nvSpPr>
          <p:spPr bwMode="auto">
            <a:xfrm>
              <a:off x="475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Line 76"/>
            <p:cNvSpPr>
              <a:spLocks noChangeShapeType="1"/>
            </p:cNvSpPr>
            <p:nvPr/>
          </p:nvSpPr>
          <p:spPr bwMode="auto">
            <a:xfrm>
              <a:off x="4808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Line 77"/>
            <p:cNvSpPr>
              <a:spLocks noChangeShapeType="1"/>
            </p:cNvSpPr>
            <p:nvPr/>
          </p:nvSpPr>
          <p:spPr bwMode="auto">
            <a:xfrm>
              <a:off x="5112" y="910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78"/>
            <p:cNvSpPr>
              <a:spLocks noChangeShapeType="1"/>
            </p:cNvSpPr>
            <p:nvPr/>
          </p:nvSpPr>
          <p:spPr bwMode="auto">
            <a:xfrm rot="-5400000">
              <a:off x="2488" y="3104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79"/>
            <p:cNvSpPr>
              <a:spLocks noChangeShapeType="1"/>
            </p:cNvSpPr>
            <p:nvPr/>
          </p:nvSpPr>
          <p:spPr bwMode="auto">
            <a:xfrm rot="-5400000">
              <a:off x="2486" y="3605"/>
              <a:ext cx="0" cy="5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Text Box 80"/>
            <p:cNvSpPr txBox="1">
              <a:spLocks noChangeArrowheads="1"/>
            </p:cNvSpPr>
            <p:nvPr/>
          </p:nvSpPr>
          <p:spPr bwMode="auto">
            <a:xfrm rot="-5400000">
              <a:off x="5043" y="1245"/>
              <a:ext cx="46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</a:p>
          </p:txBody>
        </p:sp>
        <p:sp>
          <p:nvSpPr>
            <p:cNvPr id="26725" name="Text Box 81"/>
            <p:cNvSpPr txBox="1">
              <a:spLocks noChangeArrowheads="1"/>
            </p:cNvSpPr>
            <p:nvPr/>
          </p:nvSpPr>
          <p:spPr bwMode="auto">
            <a:xfrm rot="-5400000">
              <a:off x="5131" y="1695"/>
              <a:ext cx="46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</a:t>
              </a:r>
              <a:endParaRPr lang="en-US" sz="900" b="1">
                <a:latin typeface="Arial" pitchFamily="34" charset="0"/>
              </a:endParaRPr>
            </a:p>
            <a:p>
              <a:pPr algn="ctr"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26" name="Text Box 82"/>
            <p:cNvSpPr txBox="1">
              <a:spLocks noChangeArrowheads="1"/>
            </p:cNvSpPr>
            <p:nvPr/>
          </p:nvSpPr>
          <p:spPr bwMode="auto">
            <a:xfrm rot="-5400000">
              <a:off x="5064" y="3309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TILE_WIDTHE</a:t>
              </a:r>
              <a:endParaRPr lang="en-US" sz="900">
                <a:latin typeface="Arial" pitchFamily="34" charset="0"/>
              </a:endParaRPr>
            </a:p>
          </p:txBody>
        </p:sp>
        <p:sp>
          <p:nvSpPr>
            <p:cNvPr id="26727" name="Text Box 83"/>
            <p:cNvSpPr txBox="1">
              <a:spLocks noChangeArrowheads="1"/>
            </p:cNvSpPr>
            <p:nvPr/>
          </p:nvSpPr>
          <p:spPr bwMode="auto">
            <a:xfrm rot="-5400000">
              <a:off x="5405" y="3283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8" name="Text Box 84"/>
            <p:cNvSpPr txBox="1">
              <a:spLocks noChangeArrowheads="1"/>
            </p:cNvSpPr>
            <p:nvPr/>
          </p:nvSpPr>
          <p:spPr bwMode="auto">
            <a:xfrm rot="-5400000">
              <a:off x="5387" y="1525"/>
              <a:ext cx="2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 b="1"/>
                <a:t>WIDTH</a:t>
              </a:r>
              <a:endParaRPr lang="en-US" sz="900" b="1">
                <a:latin typeface="Arial" pitchFamily="34" charset="0"/>
              </a:endParaRPr>
            </a:p>
          </p:txBody>
        </p:sp>
        <p:sp>
          <p:nvSpPr>
            <p:cNvPr id="26729" name="Text Box 85"/>
            <p:cNvSpPr txBox="1">
              <a:spLocks noChangeArrowheads="1"/>
            </p:cNvSpPr>
            <p:nvPr/>
          </p:nvSpPr>
          <p:spPr bwMode="auto">
            <a:xfrm>
              <a:off x="2544" y="3120"/>
              <a:ext cx="517" cy="50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0" name="Text Box 86"/>
            <p:cNvSpPr txBox="1">
              <a:spLocks noChangeArrowheads="1"/>
            </p:cNvSpPr>
            <p:nvPr/>
          </p:nvSpPr>
          <p:spPr bwMode="auto">
            <a:xfrm>
              <a:off x="4656" y="1008"/>
              <a:ext cx="513" cy="55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1" name="Text Box 87"/>
            <p:cNvSpPr txBox="1">
              <a:spLocks noChangeArrowheads="1"/>
            </p:cNvSpPr>
            <p:nvPr/>
          </p:nvSpPr>
          <p:spPr bwMode="auto">
            <a:xfrm>
              <a:off x="2544" y="3476"/>
              <a:ext cx="1518" cy="5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26732" name="Text Box 88"/>
            <p:cNvSpPr txBox="1">
              <a:spLocks noChangeArrowheads="1"/>
            </p:cNvSpPr>
            <p:nvPr/>
          </p:nvSpPr>
          <p:spPr bwMode="auto">
            <a:xfrm>
              <a:off x="4944" y="1008"/>
              <a:ext cx="48" cy="153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6628" name="Rectangle 8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579437"/>
          </a:xfrm>
        </p:spPr>
        <p:txBody>
          <a:bodyPr/>
          <a:lstStyle/>
          <a:p>
            <a:pPr algn="l" eaLnBrk="1" hangingPunct="1"/>
            <a:r>
              <a:rPr lang="en-US" dirty="0" smtClean="0"/>
              <a:t>Loading an Input Tile m</a:t>
            </a:r>
          </a:p>
        </p:txBody>
      </p:sp>
      <p:sp>
        <p:nvSpPr>
          <p:cNvPr id="26629" name="Rectangle 91"/>
          <p:cNvSpPr>
            <a:spLocks noChangeArrowheads="1"/>
          </p:cNvSpPr>
          <p:nvPr/>
        </p:nvSpPr>
        <p:spPr bwMode="auto">
          <a:xfrm rot="-5400000">
            <a:off x="4021138" y="6675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"/>
          <p:cNvSpPr>
            <a:spLocks noChangeArrowheads="1"/>
          </p:cNvSpPr>
          <p:nvPr/>
        </p:nvSpPr>
        <p:spPr bwMode="auto">
          <a:xfrm>
            <a:off x="5380038" y="5524500"/>
            <a:ext cx="66675" cy="76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3"/>
          <p:cNvSpPr>
            <a:spLocks noChangeArrowheads="1"/>
          </p:cNvSpPr>
          <p:nvPr/>
        </p:nvSpPr>
        <p:spPr bwMode="auto">
          <a:xfrm>
            <a:off x="7854950" y="3071813"/>
            <a:ext cx="80963" cy="603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0668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800" dirty="0"/>
              <a:t>However, </a:t>
            </a:r>
            <a:r>
              <a:rPr lang="en-US" sz="1800" dirty="0" smtClean="0"/>
              <a:t>recall that M </a:t>
            </a:r>
            <a:r>
              <a:rPr lang="en-US" sz="1800" dirty="0"/>
              <a:t>and N are dynamically allocated and can only use 1D indexing: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	</a:t>
            </a:r>
            <a:r>
              <a:rPr lang="en-US" sz="1800" dirty="0">
                <a:latin typeface="Courier New"/>
                <a:cs typeface="Courier New"/>
              </a:rPr>
              <a:t>M[Row][m*</a:t>
            </a:r>
            <a:r>
              <a:rPr lang="en-US" sz="1800" dirty="0" err="1">
                <a:latin typeface="Courier New"/>
                <a:cs typeface="Courier New"/>
              </a:rPr>
              <a:t>TILE_WIDTH+tx</a:t>
            </a:r>
            <a:r>
              <a:rPr lang="en-US" sz="1800" dirty="0">
                <a:latin typeface="Courier New"/>
                <a:cs typeface="Courier New"/>
              </a:rPr>
              <a:t>]</a:t>
            </a:r>
          </a:p>
          <a:p>
            <a:pPr eaLnBrk="1" hangingPunct="1"/>
            <a:r>
              <a:rPr lang="en-US" sz="1800" dirty="0">
                <a:latin typeface="Courier New"/>
                <a:cs typeface="Courier New"/>
              </a:rPr>
              <a:t>	M[Row*Width + m*TILE_WIDTH + </a:t>
            </a:r>
            <a:r>
              <a:rPr lang="en-US" sz="1800" dirty="0" err="1">
                <a:latin typeface="Courier New"/>
                <a:cs typeface="Courier New"/>
              </a:rPr>
              <a:t>tx</a:t>
            </a:r>
            <a:r>
              <a:rPr lang="en-US" sz="1800" dirty="0">
                <a:latin typeface="Courier New"/>
                <a:cs typeface="Courier New"/>
              </a:rPr>
              <a:t>]</a:t>
            </a:r>
          </a:p>
          <a:p>
            <a:pPr eaLnBrk="1" hangingPunct="1"/>
            <a:endParaRPr lang="en-US" sz="1800" dirty="0">
              <a:latin typeface="Courier New"/>
              <a:cs typeface="Courier New"/>
            </a:endParaRPr>
          </a:p>
          <a:p>
            <a:pPr eaLnBrk="1" hangingPunct="1"/>
            <a:r>
              <a:rPr lang="en-US" sz="1800" dirty="0">
                <a:latin typeface="Courier New"/>
                <a:cs typeface="Courier New"/>
              </a:rPr>
              <a:t>	N[m*</a:t>
            </a:r>
            <a:r>
              <a:rPr lang="en-US" sz="1800" dirty="0" err="1">
                <a:latin typeface="Courier New"/>
                <a:cs typeface="Courier New"/>
              </a:rPr>
              <a:t>TILE_WIDTH+ty</a:t>
            </a:r>
            <a:r>
              <a:rPr lang="en-US" sz="1800" dirty="0">
                <a:latin typeface="Courier New"/>
                <a:cs typeface="Courier New"/>
              </a:rPr>
              <a:t>][Col]</a:t>
            </a:r>
          </a:p>
          <a:p>
            <a:pPr eaLnBrk="1" hangingPunct="1"/>
            <a:r>
              <a:rPr lang="en-US" sz="1800" dirty="0">
                <a:latin typeface="Courier New"/>
                <a:cs typeface="Courier New"/>
              </a:rPr>
              <a:t>	N[(m*</a:t>
            </a:r>
            <a:r>
              <a:rPr lang="en-US" sz="1800" dirty="0" err="1">
                <a:latin typeface="Courier New"/>
                <a:cs typeface="Courier New"/>
              </a:rPr>
              <a:t>TILE_WIDTH+ty</a:t>
            </a:r>
            <a:r>
              <a:rPr lang="en-US" sz="1800" dirty="0">
                <a:latin typeface="Courier New"/>
                <a:cs typeface="Courier New"/>
              </a:rPr>
              <a:t>) * Width + Col]</a:t>
            </a:r>
          </a:p>
        </p:txBody>
      </p:sp>
      <p:sp>
        <p:nvSpPr>
          <p:cNvPr id="96" name="Line 28"/>
          <p:cNvSpPr>
            <a:spLocks noChangeShapeType="1"/>
          </p:cNvSpPr>
          <p:nvPr/>
        </p:nvSpPr>
        <p:spPr bwMode="auto">
          <a:xfrm>
            <a:off x="7239000" y="1600200"/>
            <a:ext cx="0" cy="1676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6858000" y="2286000"/>
            <a:ext cx="365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8" name="Line 28"/>
          <p:cNvSpPr>
            <a:spLocks noChangeShapeType="1"/>
          </p:cNvSpPr>
          <p:nvPr/>
        </p:nvSpPr>
        <p:spPr bwMode="auto">
          <a:xfrm flipV="1">
            <a:off x="4038600" y="4800600"/>
            <a:ext cx="16002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587195" y="4462046"/>
            <a:ext cx="365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199" y="6567486"/>
            <a:ext cx="5362575" cy="2905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ECE408/CS483/ 2007-2016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8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API function call in CUDA</a:t>
            </a:r>
          </a:p>
          <a:p>
            <a:pPr lvl="1"/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threads in the same block must reach the __</a:t>
            </a:r>
            <a:r>
              <a:rPr lang="en-US" dirty="0" err="1" smtClean="0"/>
              <a:t>syncthreads</a:t>
            </a:r>
            <a:r>
              <a:rPr lang="en-US" dirty="0" smtClean="0"/>
              <a:t>() before any can move on</a:t>
            </a:r>
          </a:p>
          <a:p>
            <a:endParaRPr lang="en-US" dirty="0" smtClean="0"/>
          </a:p>
          <a:p>
            <a:r>
              <a:rPr lang="en-US" dirty="0" smtClean="0"/>
              <a:t>Best used to coordinate tiled algorithms</a:t>
            </a:r>
          </a:p>
          <a:p>
            <a:pPr lvl="1"/>
            <a:r>
              <a:rPr lang="en-US" dirty="0" smtClean="0"/>
              <a:t>To ensure that all elements of a tile are loaded</a:t>
            </a:r>
          </a:p>
          <a:p>
            <a:pPr lvl="1"/>
            <a:r>
              <a:rPr lang="en-US" dirty="0" smtClean="0"/>
              <a:t>To ensure that all elements of a tile are consumed</a:t>
            </a:r>
          </a:p>
          <a:p>
            <a:pPr lvl="1"/>
            <a:endParaRPr lang="en-US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2578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ECE408/CS483/ 2007-2016</a:t>
            </a:r>
            <a:endParaRPr lang="en-US" sz="1200" dirty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65DB0C17-2020-4F08-9A66-9C57CB46811D}" type="slidenum">
              <a:rPr lang="en-US" sz="1400" smtClean="0">
                <a:latin typeface="Times New Roman" pitchFamily="18" charset="0"/>
              </a:rPr>
              <a:pPr eaLnBrk="1" hangingPunct="1"/>
              <a:t>35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52849"/>
            <a:ext cx="7404710" cy="6562114"/>
            <a:chOff x="685800" y="52849"/>
            <a:chExt cx="7404710" cy="6562114"/>
          </a:xfrm>
        </p:grpSpPr>
        <p:sp>
          <p:nvSpPr>
            <p:cNvPr id="5" name="Right Arrow 4"/>
            <p:cNvSpPr/>
            <p:nvPr/>
          </p:nvSpPr>
          <p:spPr>
            <a:xfrm>
              <a:off x="2414875" y="4436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414875" y="977081"/>
              <a:ext cx="2362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414875" y="1510481"/>
              <a:ext cx="19050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414875" y="2120081"/>
              <a:ext cx="8382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14875" y="2729681"/>
              <a:ext cx="32766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414875" y="4329881"/>
              <a:ext cx="14478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397667" y="4951772"/>
              <a:ext cx="415536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397667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6200" y="52849"/>
              <a:ext cx="3382139" cy="5827972"/>
            </a:xfrm>
            <a:custGeom>
              <a:avLst/>
              <a:gdLst>
                <a:gd name="connsiteX0" fmla="*/ 609269 w 3382139"/>
                <a:gd name="connsiteY0" fmla="*/ 0 h 5827972"/>
                <a:gd name="connsiteX1" fmla="*/ 476533 w 3382139"/>
                <a:gd name="connsiteY1" fmla="*/ 619432 h 5827972"/>
                <a:gd name="connsiteX2" fmla="*/ 1553165 w 3382139"/>
                <a:gd name="connsiteY2" fmla="*/ 1106129 h 5827972"/>
                <a:gd name="connsiteX3" fmla="*/ 1066469 w 3382139"/>
                <a:gd name="connsiteY3" fmla="*/ 1681316 h 5827972"/>
                <a:gd name="connsiteX4" fmla="*/ 34081 w 3382139"/>
                <a:gd name="connsiteY4" fmla="*/ 2300748 h 5827972"/>
                <a:gd name="connsiteX5" fmla="*/ 2452817 w 3382139"/>
                <a:gd name="connsiteY5" fmla="*/ 2831690 h 5827972"/>
                <a:gd name="connsiteX6" fmla="*/ 668262 w 3382139"/>
                <a:gd name="connsiteY6" fmla="*/ 4483509 h 5827972"/>
                <a:gd name="connsiteX7" fmla="*/ 3381965 w 3382139"/>
                <a:gd name="connsiteY7" fmla="*/ 5088193 h 5827972"/>
                <a:gd name="connsiteX8" fmla="*/ 520778 w 3382139"/>
                <a:gd name="connsiteY8" fmla="*/ 5766619 h 5827972"/>
                <a:gd name="connsiteX9" fmla="*/ 461785 w 3382139"/>
                <a:gd name="connsiteY9" fmla="*/ 5796116 h 582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2139" h="5827972">
                  <a:moveTo>
                    <a:pt x="609269" y="0"/>
                  </a:moveTo>
                  <a:cubicBezTo>
                    <a:pt x="464243" y="217538"/>
                    <a:pt x="319217" y="435077"/>
                    <a:pt x="476533" y="619432"/>
                  </a:cubicBezTo>
                  <a:cubicBezTo>
                    <a:pt x="633849" y="803787"/>
                    <a:pt x="1454842" y="929148"/>
                    <a:pt x="1553165" y="1106129"/>
                  </a:cubicBezTo>
                  <a:cubicBezTo>
                    <a:pt x="1651488" y="1283110"/>
                    <a:pt x="1319650" y="1482213"/>
                    <a:pt x="1066469" y="1681316"/>
                  </a:cubicBezTo>
                  <a:cubicBezTo>
                    <a:pt x="813288" y="1880419"/>
                    <a:pt x="-196977" y="2109019"/>
                    <a:pt x="34081" y="2300748"/>
                  </a:cubicBezTo>
                  <a:cubicBezTo>
                    <a:pt x="265139" y="2492477"/>
                    <a:pt x="2347120" y="2467896"/>
                    <a:pt x="2452817" y="2831690"/>
                  </a:cubicBezTo>
                  <a:cubicBezTo>
                    <a:pt x="2558514" y="3195484"/>
                    <a:pt x="513404" y="4107425"/>
                    <a:pt x="668262" y="4483509"/>
                  </a:cubicBezTo>
                  <a:cubicBezTo>
                    <a:pt x="823120" y="4859593"/>
                    <a:pt x="3406546" y="4874341"/>
                    <a:pt x="3381965" y="5088193"/>
                  </a:cubicBezTo>
                  <a:cubicBezTo>
                    <a:pt x="3357384" y="5302045"/>
                    <a:pt x="1007475" y="5648632"/>
                    <a:pt x="520778" y="5766619"/>
                  </a:cubicBezTo>
                  <a:cubicBezTo>
                    <a:pt x="34081" y="5884606"/>
                    <a:pt x="461785" y="5796116"/>
                    <a:pt x="461785" y="579611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603764" y="152400"/>
              <a:ext cx="0" cy="58538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ight Arrow 18"/>
            <p:cNvSpPr/>
            <p:nvPr/>
          </p:nvSpPr>
          <p:spPr>
            <a:xfrm>
              <a:off x="6618339" y="458430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618339" y="977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603764" y="15104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618339" y="21200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25663" y="6245631"/>
              <a:ext cx="646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Figure 4.11 An example execution timing of barrier synchronization.</a:t>
              </a:r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6618339" y="2716776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49150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6593932" y="43298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605546" y="4951772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6656109" y="5625281"/>
              <a:ext cx="1295400" cy="3810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" y="44368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969396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7922" y="150771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0212" y="2069691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0213" y="2601502"/>
              <a:ext cx="101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348" y="3113139"/>
              <a:ext cx="7152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chemeClr val="tx2"/>
                  </a:solidFill>
                </a:rPr>
                <a:t>…</a:t>
              </a:r>
              <a:endParaRPr lang="en-US" sz="6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7419" y="4269349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419" y="4945628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2778" y="5524093"/>
              <a:ext cx="1233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N-1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53175" y="152400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4858086" y="337066"/>
              <a:ext cx="4759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199" y="6551972"/>
            <a:ext cx="5234275" cy="3060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ECE408/CS483/ 2007-2016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E8B7F2-6807-4642-AC99-DE41D0297D1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63E4636-9266-4B7A-87F1-22DDD0C7925F}" type="slidenum">
              <a:rPr lang="en-US" sz="1400" smtClean="0">
                <a:latin typeface="Times New Roman" pitchFamily="18" charset="0"/>
              </a:rPr>
              <a:pPr eaLnBrk="1" hangingPunct="1"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Tiled Matrix Multiplication Kernel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686800" cy="6172200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__global__ void </a:t>
            </a:r>
            <a:r>
              <a:rPr lang="en-US" sz="1400" dirty="0" err="1" smtClean="0">
                <a:latin typeface="Courier New"/>
                <a:cs typeface="Courier New"/>
              </a:rPr>
              <a:t>MatrixMulKernel</a:t>
            </a:r>
            <a:r>
              <a:rPr lang="en-US" sz="1400" dirty="0" smtClean="0">
                <a:latin typeface="Courier New"/>
                <a:cs typeface="Courier New"/>
              </a:rPr>
              <a:t>(float* M, float* N, float* P,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Width)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{</a:t>
            </a:r>
            <a:endParaRPr lang="en-US" sz="1400" dirty="0" smtClean="0">
              <a:latin typeface="Courier New"/>
              <a:ea typeface="Times New Roman" pitchFamily="18" charset="0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1.  __shared__ </a:t>
            </a:r>
            <a:r>
              <a:rPr lang="en-US" sz="1400" dirty="0" smtClean="0">
                <a:latin typeface="Courier New"/>
                <a:ea typeface="Times New Roman" pitchFamily="18" charset="0"/>
                <a:cs typeface="Courier New"/>
              </a:rPr>
              <a:t>float </a:t>
            </a:r>
            <a:r>
              <a:rPr lang="en-US" sz="1400" dirty="0" err="1" smtClean="0">
                <a:latin typeface="Courier New"/>
                <a:ea typeface="Times New Roman" pitchFamily="18" charset="0"/>
                <a:cs typeface="Courier New"/>
              </a:rPr>
              <a:t>subTileM</a:t>
            </a:r>
            <a:r>
              <a:rPr lang="en-US" sz="1400" dirty="0" smtClean="0">
                <a:latin typeface="Courier New"/>
                <a:ea typeface="Times New Roman" pitchFamily="18" charset="0"/>
                <a:cs typeface="Courier New"/>
              </a:rPr>
              <a:t>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2.  __shared__ </a:t>
            </a:r>
            <a:r>
              <a:rPr lang="en-US" sz="1400" dirty="0" smtClean="0">
                <a:latin typeface="Courier New"/>
                <a:ea typeface="Times New Roman" pitchFamily="18" charset="0"/>
                <a:cs typeface="Courier New"/>
              </a:rPr>
              <a:t>float </a:t>
            </a:r>
            <a:r>
              <a:rPr lang="en-US" sz="1400" dirty="0" err="1" smtClean="0">
                <a:latin typeface="Courier New"/>
                <a:ea typeface="Times New Roman" pitchFamily="18" charset="0"/>
                <a:cs typeface="Courier New"/>
              </a:rPr>
              <a:t>subTileN</a:t>
            </a:r>
            <a:r>
              <a:rPr lang="en-US" sz="1400" dirty="0" smtClean="0">
                <a:latin typeface="Courier New"/>
                <a:ea typeface="Times New Roman" pitchFamily="18" charset="0"/>
                <a:cs typeface="Courier New"/>
              </a:rPr>
              <a:t>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3. 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bx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blockIdx.x</a:t>
            </a:r>
            <a:r>
              <a:rPr lang="en-US" sz="1400" dirty="0" smtClean="0">
                <a:latin typeface="Courier New"/>
                <a:cs typeface="Courier New"/>
              </a:rPr>
              <a:t>; 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by = </a:t>
            </a:r>
            <a:r>
              <a:rPr lang="en-US" sz="1400" dirty="0" err="1" smtClean="0">
                <a:latin typeface="Courier New"/>
                <a:cs typeface="Courier New"/>
              </a:rPr>
              <a:t>blockIdx.y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4. 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tx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threadIdx.x</a:t>
            </a:r>
            <a:r>
              <a:rPr lang="en-US" sz="1400" dirty="0" smtClean="0">
                <a:latin typeface="Courier New"/>
                <a:cs typeface="Courier New"/>
              </a:rPr>
              <a:t>;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ty</a:t>
            </a:r>
            <a:r>
              <a:rPr lang="en-US" sz="1400" dirty="0" smtClean="0"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latin typeface="Courier New"/>
                <a:cs typeface="Courier New"/>
              </a:rPr>
              <a:t>threadIdx.y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    // Identify the row and column of the P element to work on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5. 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Row = by * TILE_WIDTH + </a:t>
            </a:r>
            <a:r>
              <a:rPr lang="en-US" sz="1400" dirty="0" err="1" smtClean="0">
                <a:latin typeface="Courier New"/>
                <a:cs typeface="Courier New"/>
              </a:rPr>
              <a:t>ty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6.  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Col = </a:t>
            </a:r>
            <a:r>
              <a:rPr lang="en-US" sz="1400" dirty="0" err="1" smtClean="0">
                <a:latin typeface="Courier New"/>
                <a:cs typeface="Courier New"/>
              </a:rPr>
              <a:t>bx</a:t>
            </a:r>
            <a:r>
              <a:rPr lang="en-US" sz="1400" dirty="0" smtClean="0">
                <a:latin typeface="Courier New"/>
                <a:cs typeface="Courier New"/>
              </a:rPr>
              <a:t> * TILE_WIDTH + </a:t>
            </a:r>
            <a:r>
              <a:rPr lang="en-US" sz="1400" dirty="0" err="1" smtClean="0">
                <a:latin typeface="Courier New"/>
                <a:cs typeface="Courier New"/>
              </a:rPr>
              <a:t>tx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7.  float </a:t>
            </a:r>
            <a:r>
              <a:rPr lang="en-US" sz="1400" dirty="0" err="1" smtClean="0">
                <a:latin typeface="Courier New"/>
                <a:cs typeface="Courier New"/>
              </a:rPr>
              <a:t>Pvalue</a:t>
            </a:r>
            <a:r>
              <a:rPr lang="en-US" sz="1400" dirty="0" smtClean="0">
                <a:latin typeface="Courier New"/>
                <a:cs typeface="Courier New"/>
              </a:rPr>
              <a:t> = 0;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// Loop over the M and N tiles required to compute the P element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8.  for (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m = 0; m &lt; Width/TILE_WIDTH; ++m) {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       // Collaborative loading of M and N tiles into shared memory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9.	 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subTileM</a:t>
            </a:r>
            <a:r>
              <a:rPr lang="en-US" sz="1400" dirty="0" smtClean="0">
                <a:latin typeface="Courier New"/>
                <a:cs typeface="Courier New"/>
              </a:rPr>
              <a:t>[</a:t>
            </a:r>
            <a:r>
              <a:rPr lang="en-US" sz="1400" dirty="0" err="1" smtClean="0">
                <a:latin typeface="Courier New"/>
                <a:cs typeface="Courier New"/>
              </a:rPr>
              <a:t>ty</a:t>
            </a:r>
            <a:r>
              <a:rPr lang="en-US" sz="1400" dirty="0" smtClean="0">
                <a:latin typeface="Courier New"/>
                <a:cs typeface="Courier New"/>
              </a:rPr>
              <a:t>][</a:t>
            </a:r>
            <a:r>
              <a:rPr lang="en-US" sz="1400" dirty="0" err="1" smtClean="0">
                <a:latin typeface="Courier New"/>
                <a:cs typeface="Courier New"/>
              </a:rPr>
              <a:t>tx</a:t>
            </a:r>
            <a:r>
              <a:rPr lang="en-US" sz="1400" dirty="0" smtClean="0">
                <a:latin typeface="Courier New"/>
                <a:cs typeface="Courier New"/>
              </a:rPr>
              <a:t>] = M[Row*Width + m*</a:t>
            </a:r>
            <a:r>
              <a:rPr lang="en-US" sz="1400" dirty="0" err="1" smtClean="0">
                <a:latin typeface="Courier New"/>
                <a:cs typeface="Courier New"/>
              </a:rPr>
              <a:t>TILE_WIDTH+tx</a:t>
            </a:r>
            <a:r>
              <a:rPr lang="en-US" sz="1400" dirty="0" smtClean="0">
                <a:latin typeface="Courier New"/>
                <a:cs typeface="Courier New"/>
              </a:rPr>
              <a:t>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dirty="0" smtClean="0"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latin typeface="Courier New"/>
                <a:cs typeface="Courier New"/>
              </a:rPr>
              <a:t>subTileN</a:t>
            </a:r>
            <a:r>
              <a:rPr lang="en-US" sz="1400" dirty="0" smtClean="0">
                <a:latin typeface="Courier New"/>
                <a:cs typeface="Courier New"/>
              </a:rPr>
              <a:t>[</a:t>
            </a:r>
            <a:r>
              <a:rPr lang="en-US" sz="1400" dirty="0" err="1" smtClean="0">
                <a:latin typeface="Courier New"/>
                <a:cs typeface="Courier New"/>
              </a:rPr>
              <a:t>ty</a:t>
            </a:r>
            <a:r>
              <a:rPr lang="en-US" sz="1400" dirty="0" smtClean="0">
                <a:latin typeface="Courier New"/>
                <a:cs typeface="Courier New"/>
              </a:rPr>
              <a:t>][</a:t>
            </a:r>
            <a:r>
              <a:rPr lang="en-US" sz="1400" dirty="0" err="1" smtClean="0">
                <a:latin typeface="Courier New"/>
                <a:cs typeface="Courier New"/>
              </a:rPr>
              <a:t>tx</a:t>
            </a:r>
            <a:r>
              <a:rPr lang="en-US" sz="1400" dirty="0" smtClean="0">
                <a:latin typeface="Courier New"/>
                <a:cs typeface="Courier New"/>
              </a:rPr>
              <a:t>] = N[(m*</a:t>
            </a:r>
            <a:r>
              <a:rPr lang="en-US" sz="1400" dirty="0" err="1" smtClean="0">
                <a:latin typeface="Courier New"/>
                <a:cs typeface="Courier New"/>
              </a:rPr>
              <a:t>TILE_WIDTH+ty</a:t>
            </a:r>
            <a:r>
              <a:rPr lang="en-US" sz="1400" dirty="0" smtClean="0">
                <a:latin typeface="Courier New"/>
                <a:cs typeface="Courier New"/>
              </a:rPr>
              <a:t>)*</a:t>
            </a:r>
            <a:r>
              <a:rPr lang="en-US" sz="1400" dirty="0" err="1" smtClean="0">
                <a:latin typeface="Courier New"/>
                <a:cs typeface="Courier New"/>
              </a:rPr>
              <a:t>Width+Col</a:t>
            </a:r>
            <a:r>
              <a:rPr lang="en-US" sz="1400" dirty="0" smtClean="0">
                <a:latin typeface="Courier New"/>
                <a:cs typeface="Courier New"/>
              </a:rPr>
              <a:t>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400" dirty="0" smtClean="0">
                <a:latin typeface="Courier New"/>
                <a:cs typeface="Courier New"/>
              </a:rPr>
              <a:t>  __</a:t>
            </a:r>
            <a:r>
              <a:rPr lang="en-US" sz="1400" dirty="0" err="1" smtClean="0">
                <a:latin typeface="Courier New"/>
                <a:cs typeface="Courier New"/>
              </a:rPr>
              <a:t>syncthreads</a:t>
            </a:r>
            <a:r>
              <a:rPr lang="en-US" sz="1400" dirty="0" smtClean="0">
                <a:latin typeface="Courier New"/>
                <a:cs typeface="Courier New"/>
              </a:rPr>
              <a:t>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12.    for (</a:t>
            </a:r>
            <a:r>
              <a:rPr lang="en-US" sz="1400" dirty="0" err="1" smtClean="0">
                <a:latin typeface="Courier New"/>
                <a:cs typeface="Courier New"/>
              </a:rPr>
              <a:t>int</a:t>
            </a:r>
            <a:r>
              <a:rPr lang="en-US" sz="1400" dirty="0" smtClean="0">
                <a:latin typeface="Courier New"/>
                <a:cs typeface="Courier New"/>
              </a:rPr>
              <a:t> k = 0; k &lt; TILE_WIDTH; ++k)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13.		  </a:t>
            </a:r>
            <a:r>
              <a:rPr lang="en-US" sz="1400" dirty="0" err="1" smtClean="0">
                <a:latin typeface="Courier New"/>
                <a:cs typeface="Courier New"/>
              </a:rPr>
              <a:t>Pvalue</a:t>
            </a:r>
            <a:r>
              <a:rPr lang="en-US" sz="1400" dirty="0" smtClean="0">
                <a:latin typeface="Courier New"/>
                <a:cs typeface="Courier New"/>
              </a:rPr>
              <a:t> += </a:t>
            </a:r>
            <a:r>
              <a:rPr lang="en-US" sz="1400" dirty="0" err="1" smtClean="0">
                <a:latin typeface="Courier New"/>
                <a:cs typeface="Courier New"/>
              </a:rPr>
              <a:t>subTileM</a:t>
            </a:r>
            <a:r>
              <a:rPr lang="en-US" sz="1400" dirty="0" smtClean="0">
                <a:latin typeface="Courier New"/>
                <a:cs typeface="Courier New"/>
              </a:rPr>
              <a:t>[</a:t>
            </a:r>
            <a:r>
              <a:rPr lang="en-US" sz="1400" dirty="0" err="1" smtClean="0">
                <a:latin typeface="Courier New"/>
                <a:cs typeface="Courier New"/>
              </a:rPr>
              <a:t>ty</a:t>
            </a:r>
            <a:r>
              <a:rPr lang="en-US" sz="1400" dirty="0" smtClean="0">
                <a:latin typeface="Courier New"/>
                <a:cs typeface="Courier New"/>
              </a:rPr>
              <a:t>][k] * </a:t>
            </a:r>
            <a:r>
              <a:rPr lang="en-US" sz="1400" dirty="0" err="1" smtClean="0">
                <a:latin typeface="Courier New"/>
                <a:cs typeface="Courier New"/>
              </a:rPr>
              <a:t>subTileN</a:t>
            </a:r>
            <a:r>
              <a:rPr lang="en-US" sz="1400" dirty="0" smtClean="0">
                <a:latin typeface="Courier New"/>
                <a:cs typeface="Courier New"/>
              </a:rPr>
              <a:t>[k][</a:t>
            </a:r>
            <a:r>
              <a:rPr lang="en-US" sz="1400" dirty="0" err="1" smtClean="0">
                <a:latin typeface="Courier New"/>
                <a:cs typeface="Courier New"/>
              </a:rPr>
              <a:t>tx</a:t>
            </a:r>
            <a:r>
              <a:rPr lang="en-US" sz="1400" dirty="0" smtClean="0">
                <a:latin typeface="Courier New"/>
                <a:cs typeface="Courier New"/>
              </a:rPr>
              <a:t>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14. 	  __</a:t>
            </a:r>
            <a:r>
              <a:rPr lang="en-US" sz="1400" dirty="0" smtClean="0">
                <a:latin typeface="Courier New"/>
                <a:cs typeface="Courier New"/>
              </a:rPr>
              <a:t>syncthreads</a:t>
            </a:r>
            <a:r>
              <a:rPr lang="en-US" sz="1400" dirty="0" smtClean="0">
                <a:latin typeface="Courier New"/>
                <a:cs typeface="Courier New"/>
              </a:rPr>
              <a:t>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15. }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16. P[Row*</a:t>
            </a:r>
            <a:r>
              <a:rPr lang="en-US" sz="1400" dirty="0" err="1" smtClean="0">
                <a:latin typeface="Courier New"/>
                <a:cs typeface="Courier New"/>
              </a:rPr>
              <a:t>Width+Col</a:t>
            </a:r>
            <a:r>
              <a:rPr lang="en-US" sz="1400" dirty="0" smtClean="0">
                <a:latin typeface="Courier New"/>
                <a:cs typeface="Courier New"/>
              </a:rPr>
              <a:t>] = </a:t>
            </a:r>
            <a:r>
              <a:rPr lang="en-US" sz="1400" dirty="0" err="1" smtClean="0">
                <a:latin typeface="Courier New"/>
                <a:cs typeface="Courier New"/>
              </a:rPr>
              <a:t>Pvalue</a:t>
            </a:r>
            <a:r>
              <a:rPr lang="en-US" sz="14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813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51816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ECE408/CS483/ 2007-2016</a:t>
            </a:r>
          </a:p>
        </p:txBody>
      </p:sp>
    </p:spTree>
    <p:extLst>
      <p:ext uri="{BB962C8B-B14F-4D97-AF65-F5344CB8AC3E}">
        <p14:creationId xmlns:p14="http://schemas.microsoft.com/office/powerpoint/2010/main" val="124123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dirty="0" smtClean="0"/>
              <a:t>Compare with Base Kernel</a:t>
            </a:r>
            <a:endParaRPr 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__global__ void </a:t>
            </a:r>
            <a:r>
              <a:rPr lang="en-US" sz="1600" dirty="0" err="1" smtClean="0">
                <a:latin typeface="Courier New"/>
                <a:cs typeface="Courier New"/>
              </a:rPr>
              <a:t>MatrixMulKernel</a:t>
            </a:r>
            <a:r>
              <a:rPr lang="en-US" sz="1600" dirty="0" smtClean="0">
                <a:latin typeface="Courier New"/>
                <a:cs typeface="Courier New"/>
              </a:rPr>
              <a:t>(float* M, float* N, float* P,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// Calculate the row index of the P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int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Row =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blockIdx.y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*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blockDim.y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+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threadIdx.y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// Calculate the column index of P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int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Col =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blockIdx.x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*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blockDim.x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+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threadIdx.x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1600" dirty="0" smtClean="0">
              <a:latin typeface="Courier New"/>
              <a:ea typeface="Times New Roman" pitchFamily="18" charset="0"/>
              <a:cs typeface="Courier New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if ((Row &lt; Width) &amp;&amp; (Col &lt; Width))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	float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Pvalue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	for (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int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  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Pvalue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+= M[Row*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Width+k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] * N[k*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Width+Col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</a:t>
            </a:r>
            <a:endParaRPr lang="en-US" sz="1600" dirty="0">
              <a:latin typeface="Courier New"/>
              <a:ea typeface="Times New Roman" pitchFamily="18" charset="0"/>
              <a:cs typeface="Courier New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 P[Row*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Width+Col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] =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Pvalue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}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6553200"/>
            <a:ext cx="5334000" cy="2794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and Wen-mei W. Hwu, ECE408/CS483/ 2007-2016</a:t>
            </a:r>
            <a:endParaRPr lang="en-US" sz="1200" dirty="0" smtClean="0"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7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EFBEC2B4-03D6-47B5-8FFD-A2A834A1724F}" type="slidenum">
              <a:rPr lang="en-US" sz="1400" smtClean="0">
                <a:latin typeface="Times New Roman" pitchFamily="18" charset="0"/>
              </a:rPr>
              <a:pPr eaLnBrk="1" hangingPunct="1"/>
              <a:t>39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Shared Memory and Threading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Each SM in Maxwell has 64KB shared memory (48KB max per block)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Shared memory size is implementation dependent!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For TILE_WIDTH = 16, each thread block uses 2*256*4B = 2KB of shared memory. </a:t>
            </a:r>
          </a:p>
          <a:p>
            <a:pPr lvl="2" eaLnBrk="1" hangingPunct="1"/>
            <a:r>
              <a:rPr lang="en-US" altLang="zh-TW" sz="1600" dirty="0" smtClean="0">
                <a:ea typeface="PMingLiU" pitchFamily="18" charset="-120"/>
              </a:rPr>
              <a:t>Shared memory c</a:t>
            </a:r>
            <a:r>
              <a:rPr lang="en-US" altLang="zh-TW" sz="1600" dirty="0" smtClean="0">
                <a:ea typeface="PMingLiU" pitchFamily="18" charset="-120"/>
              </a:rPr>
              <a:t>an </a:t>
            </a:r>
            <a:r>
              <a:rPr lang="en-US" altLang="zh-TW" sz="1600" dirty="0" smtClean="0">
                <a:ea typeface="PMingLiU" pitchFamily="18" charset="-120"/>
              </a:rPr>
              <a:t>potentially </a:t>
            </a:r>
            <a:r>
              <a:rPr lang="en-US" altLang="zh-TW" sz="1600" dirty="0" err="1" smtClean="0">
                <a:ea typeface="PMingLiU" pitchFamily="18" charset="-120"/>
              </a:rPr>
              <a:t>suppot</a:t>
            </a:r>
            <a:r>
              <a:rPr lang="en-US" altLang="zh-TW" sz="1600" dirty="0" smtClean="0">
                <a:ea typeface="PMingLiU" pitchFamily="18" charset="-120"/>
              </a:rPr>
              <a:t> </a:t>
            </a:r>
            <a:r>
              <a:rPr lang="en-US" altLang="zh-TW" sz="1600" dirty="0" smtClean="0">
                <a:ea typeface="PMingLiU" pitchFamily="18" charset="-120"/>
              </a:rPr>
              <a:t>up to 32 </a:t>
            </a:r>
            <a:r>
              <a:rPr lang="en-US" altLang="zh-TW" sz="1600" dirty="0" smtClean="0">
                <a:ea typeface="PMingLiU" pitchFamily="18" charset="-120"/>
              </a:rPr>
              <a:t>thread </a:t>
            </a:r>
            <a:r>
              <a:rPr lang="en-US" altLang="zh-TW" sz="1600" dirty="0">
                <a:ea typeface="PMingLiU" pitchFamily="18" charset="-120"/>
              </a:rPr>
              <a:t>b</a:t>
            </a:r>
            <a:r>
              <a:rPr lang="en-US" altLang="zh-TW" sz="1600" dirty="0" smtClean="0">
                <a:ea typeface="PMingLiU" pitchFamily="18" charset="-120"/>
              </a:rPr>
              <a:t>locks </a:t>
            </a:r>
            <a:r>
              <a:rPr lang="en-US" altLang="zh-TW" sz="1600" dirty="0" smtClean="0">
                <a:ea typeface="PMingLiU" pitchFamily="18" charset="-120"/>
              </a:rPr>
              <a:t>actively executing </a:t>
            </a:r>
          </a:p>
          <a:p>
            <a:pPr lvl="2" eaLnBrk="1" hangingPunct="1"/>
            <a:r>
              <a:rPr lang="en-US" altLang="zh-TW" sz="1800" dirty="0" smtClean="0">
                <a:ea typeface="PMingLiU" pitchFamily="18" charset="-120"/>
              </a:rPr>
              <a:t>This allows up to 8*512 = 4,096 pending loads. (2 per thread, 256 threads per block)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next TILE_WIDTH 32 would lead to 2*32*32*4B= 8KB shared memory usage per thread block, allowing </a:t>
            </a:r>
            <a:r>
              <a:rPr lang="en-US" altLang="zh-TW" sz="2000" dirty="0">
                <a:ea typeface="PMingLiU" pitchFamily="18" charset="-120"/>
              </a:rPr>
              <a:t>8</a:t>
            </a:r>
            <a:r>
              <a:rPr lang="en-US" altLang="zh-TW" sz="2000" dirty="0" smtClean="0">
                <a:ea typeface="PMingLiU" pitchFamily="18" charset="-120"/>
              </a:rPr>
              <a:t> thread blocks active at the same time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Using 16x16 tiling, we reduce the accesses to the global memory by a factor of 16</a:t>
            </a:r>
          </a:p>
          <a:p>
            <a:pPr lvl="1" eaLnBrk="1" hangingPunct="1"/>
            <a:r>
              <a:rPr lang="en-US" altLang="zh-TW" sz="2000" dirty="0" smtClean="0">
                <a:ea typeface="PMingLiU" pitchFamily="18" charset="-120"/>
              </a:rPr>
              <a:t>The 150GB/s bandwidth can now support (150/4)*16 = 600 GFLOPS!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PMingLiU" pitchFamily="18" charset="-120"/>
              </a:rPr>
              <a:t>				</a:t>
            </a: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4864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ECE408/CS483/ 2007-2016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A9117400-FA4F-4BBC-8ADA-7D985CC3F142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lvl="1" eaLnBrk="1" hangingPunct="1"/>
            <a:r>
              <a:rPr lang="en-US" smtClean="0"/>
              <a:t>The decode stage typically accesses register file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1353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719"/>
            <a:ext cx="8305800" cy="811481"/>
          </a:xfrm>
        </p:spPr>
        <p:txBody>
          <a:bodyPr/>
          <a:lstStyle/>
          <a:p>
            <a:r>
              <a:rPr lang="en-US" dirty="0" smtClean="0"/>
              <a:t>Device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4572000"/>
          </a:xfrm>
        </p:spPr>
        <p:txBody>
          <a:bodyPr/>
          <a:lstStyle/>
          <a:p>
            <a:r>
              <a:rPr lang="en-US" dirty="0" smtClean="0"/>
              <a:t>Number of devices in the system</a:t>
            </a:r>
          </a:p>
          <a:p>
            <a:pPr marL="91440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dev_count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err="1" smtClean="0"/>
              <a:t>cudaGetDeviceCount</a:t>
            </a:r>
            <a:r>
              <a:rPr lang="en-US" dirty="0" smtClean="0"/>
              <a:t>( &amp;</a:t>
            </a:r>
            <a:r>
              <a:rPr lang="en-US" dirty="0" err="1" smtClean="0"/>
              <a:t>dev_count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Capability of devices</a:t>
            </a:r>
            <a:endParaRPr lang="en-US" dirty="0"/>
          </a:p>
          <a:p>
            <a:pPr marL="914400" lvl="2" indent="0">
              <a:buNone/>
            </a:pPr>
            <a:r>
              <a:rPr lang="en-US" dirty="0" err="1"/>
              <a:t>cudaDeviceProp</a:t>
            </a:r>
            <a:r>
              <a:rPr lang="en-US" dirty="0"/>
              <a:t>	</a:t>
            </a:r>
            <a:r>
              <a:rPr lang="en-US" dirty="0" err="1"/>
              <a:t>dev_prop</a:t>
            </a:r>
            <a:r>
              <a:rPr lang="en-US" dirty="0" smtClean="0"/>
              <a:t>;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dev_count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  <a:endParaRPr lang="en-US" sz="3200" dirty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err="1" smtClean="0"/>
              <a:t>cudaGetDeviceProperties</a:t>
            </a:r>
            <a:r>
              <a:rPr lang="en-US" dirty="0"/>
              <a:t>( &amp;</a:t>
            </a:r>
            <a:r>
              <a:rPr lang="en-US" dirty="0" err="1"/>
              <a:t>dev_prop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 smtClean="0"/>
              <a:t>);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sz="2000" dirty="0" smtClean="0"/>
              <a:t>// </a:t>
            </a:r>
            <a:r>
              <a:rPr lang="en-US" sz="2000" dirty="0"/>
              <a:t>decide if device has sufficient resources and </a:t>
            </a:r>
            <a:r>
              <a:rPr lang="en-US" sz="2000" dirty="0" smtClean="0"/>
              <a:t>capabilities</a:t>
            </a:r>
            <a:r>
              <a:rPr lang="en-US" dirty="0"/>
              <a:t> </a:t>
            </a:r>
            <a:endParaRPr lang="en-US" sz="4000" dirty="0"/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sz="3200" dirty="0"/>
          </a:p>
          <a:p>
            <a:r>
              <a:rPr lang="en-US" dirty="0" err="1" smtClean="0"/>
              <a:t>cudaDeviceProp</a:t>
            </a:r>
            <a:r>
              <a:rPr lang="en-US" dirty="0" smtClean="0"/>
              <a:t> is a built-in C structure type </a:t>
            </a:r>
          </a:p>
          <a:p>
            <a:pPr lvl="1"/>
            <a:r>
              <a:rPr lang="en-US" dirty="0" err="1" smtClean="0"/>
              <a:t>dev_prop.dev_prop.maxThreadsPerBlock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Dev_prop.sharedMemoryPerBlock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629400"/>
            <a:ext cx="53340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ECE408/CS483/ 2007-2016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C8549-3A9E-4B97-809C-4B1D18C92F4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5!</a:t>
            </a:r>
            <a:endParaRPr lang="en-US" dirty="0"/>
          </a:p>
        </p:txBody>
      </p:sp>
      <p:sp>
        <p:nvSpPr>
          <p:cNvPr id="327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277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553200"/>
            <a:ext cx="52578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Hwu, ECE408/CS483/ 2007-2016</a:t>
            </a:r>
            <a:endParaRPr lang="en-US" sz="1200" dirty="0"/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21888B9F-B1BE-4995-A091-A2C097CFCFCC}" type="slidenum">
              <a:rPr lang="en-US" sz="1400" smtClean="0">
                <a:latin typeface="Times New Roman" pitchFamily="18" charset="0"/>
              </a:rPr>
              <a:pPr eaLnBrk="1" hangingPunct="1"/>
              <a:t>41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055C2E72-148D-41A8-90D6-01E10090ECBB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5038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AF1787A-C22B-45D4-9B05-48753DBA57E5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Memory Access Instructions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memory access instruction: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STR	R1, R2, #2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Fetch | Decode | Execute | Memory</a:t>
            </a:r>
          </a:p>
        </p:txBody>
      </p:sp>
    </p:spTree>
    <p:extLst>
      <p:ext uri="{BB962C8B-B14F-4D97-AF65-F5344CB8AC3E}">
        <p14:creationId xmlns:p14="http://schemas.microsoft.com/office/powerpoint/2010/main" val="5129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2690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3E1C74A-7ECE-4C50-9CA8-8C6BB442703E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 vs Memory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Registers are “free” </a:t>
            </a:r>
          </a:p>
          <a:p>
            <a:pPr lvl="1" eaLnBrk="1" hangingPunct="1"/>
            <a:r>
              <a:rPr lang="en-US" dirty="0" smtClean="0"/>
              <a:t>No additional memory access instruction</a:t>
            </a:r>
          </a:p>
          <a:p>
            <a:pPr lvl="1" eaLnBrk="1" hangingPunct="1"/>
            <a:r>
              <a:rPr lang="en-US" dirty="0" smtClean="0"/>
              <a:t>Very fast to use, however, there are very few of them</a:t>
            </a:r>
          </a:p>
          <a:p>
            <a:pPr eaLnBrk="1" hangingPunct="1"/>
            <a:r>
              <a:rPr lang="en-US" dirty="0" smtClean="0"/>
              <a:t>Memory is expensive (slow), but very large</a:t>
            </a:r>
          </a:p>
        </p:txBody>
      </p:sp>
      <p:pic>
        <p:nvPicPr>
          <p:cNvPr id="23558" name="Picture 31" descr="von_neuma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3352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7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648700" cy="30353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__device__</a:t>
            </a:r>
            <a:r>
              <a:rPr lang="en-US" smtClean="0"/>
              <a:t> is optional when used with 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__shared__</a:t>
            </a:r>
            <a:r>
              <a:rPr lang="en-US" smtClean="0"/>
              <a:t>, or 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__constant__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Automatic variables</a:t>
            </a:r>
            <a:r>
              <a:rPr lang="en-US" smtClean="0"/>
              <a:t> without any qualifier reside in a </a:t>
            </a:r>
            <a:r>
              <a:rPr lang="en-US" smtClean="0">
                <a:solidFill>
                  <a:schemeClr val="accent2"/>
                </a:solidFill>
              </a:rPr>
              <a:t>register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Except per-thread arrays</a:t>
            </a:r>
            <a:r>
              <a:rPr lang="en-US" smtClean="0"/>
              <a:t> that reside in global memory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95179C0-4EE0-4C9A-B0AA-7BCE4890C23F}" type="slidenum">
              <a:rPr lang="en-US" sz="1400" smtClean="0">
                <a:latin typeface="Times New Roman" pitchFamily="18" charset="0"/>
              </a:rPr>
              <a:pPr eaLnBrk="1" hangingPunct="1"/>
              <a:t>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/>
              <a:t>CUDA Variable Type Qualifiers</a:t>
            </a:r>
          </a:p>
        </p:txBody>
      </p:sp>
      <p:graphicFrame>
        <p:nvGraphicFramePr>
          <p:cNvPr id="131120" name="Group 48"/>
          <p:cNvGraphicFramePr>
            <a:graphicFrameLocks noGrp="1"/>
          </p:cNvGraphicFramePr>
          <p:nvPr/>
        </p:nvGraphicFramePr>
        <p:xfrm>
          <a:off x="419100" y="1123950"/>
          <a:ext cx="8724900" cy="2057400"/>
        </p:xfrm>
        <a:graphic>
          <a:graphicData uri="http://schemas.openxmlformats.org/drawingml/2006/table">
            <a:tbl>
              <a:tblPr/>
              <a:tblGrid>
                <a:gridCol w="5189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declaration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    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LocalVar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__shared__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int SharedVar;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   int GlobalVar;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__device__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</a:rPr>
                        <a:t>__constant__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int ConstantVar;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49530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ECE408/CS483/ 2007-2016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56388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pt-BR" sz="1400" smtClean="0">
                <a:latin typeface="Times New Roman" pitchFamily="18" charset="0"/>
                <a:ea typeface="PMingLiU" pitchFamily="18" charset="-120"/>
              </a:rPr>
              <a:t>© David Kirk/NVIDIA and Wen-mei W. Hwu, ECE408/CS483/ 2007-2016</a:t>
            </a:r>
            <a:endParaRPr lang="en-US" sz="1400" smtClean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-23813"/>
            <a:ext cx="8305800" cy="119062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/>
              <a:t>Matrix Multiplication Example</a:t>
            </a:r>
            <a:br>
              <a:rPr lang="en-US" sz="3600" dirty="0" smtClean="0"/>
            </a:br>
            <a:r>
              <a:rPr lang="en-US" sz="3600" dirty="0" smtClean="0"/>
              <a:t>A Simple Host Version in C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945323" y="4379382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476887" y="1834620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476887" y="4349220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848487" y="1834620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7904049" y="4303182"/>
            <a:ext cx="1588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7848487" y="4273020"/>
            <a:ext cx="1587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H="1">
            <a:off x="6475299" y="6668557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3963874" y="5720820"/>
            <a:ext cx="2468563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7848487" y="5720820"/>
            <a:ext cx="55562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6421324" y="5720820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6421324" y="5774795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 flipH="1" flipV="1">
            <a:off x="8793049" y="1829857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 flipH="1" flipV="1">
            <a:off x="8793049" y="4347632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H="1">
            <a:off x="3962287" y="6668557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 rot="-5400000">
            <a:off x="8463643" y="2992701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 rot="-5400000">
            <a:off x="8463643" y="5507301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4987812" y="6479645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7445262" y="6478057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454025" y="1112929"/>
            <a:ext cx="7732713" cy="477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 dirty="0">
                <a:solidFill>
                  <a:srgbClr val="000000"/>
                </a:solidFill>
              </a:rPr>
              <a:t>// Matrix multiplication on the (CPU) host in </a:t>
            </a:r>
            <a:r>
              <a:rPr lang="en-US" dirty="0" smtClean="0">
                <a:solidFill>
                  <a:srgbClr val="000000"/>
                </a:solidFill>
              </a:rPr>
              <a:t>single </a:t>
            </a:r>
            <a:r>
              <a:rPr lang="en-US" dirty="0">
                <a:solidFill>
                  <a:srgbClr val="000000"/>
                </a:solidFill>
              </a:rPr>
              <a:t>precision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void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</a:rPr>
              <a:t>MatrixMulOnHost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(float*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float*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N,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float*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P,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Width)</a:t>
            </a:r>
            <a:r>
              <a:rPr lang="ar-SA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{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i = 0; i &lt; Width; ++i)</a:t>
            </a:r>
            <a:r>
              <a:rPr lang="ar-SA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j = 0; j &lt; Width; ++j)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float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sum = 0;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k = 0; k &lt; Width; ++k)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float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a = M[i * Width + k];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float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b = N[k * Width + j];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sum += a * b;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P[i * Width + j] = sum;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}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7" name="Line 21"/>
          <p:cNvSpPr>
            <a:spLocks noChangeShapeType="1"/>
          </p:cNvSpPr>
          <p:nvPr/>
        </p:nvSpPr>
        <p:spPr bwMode="auto">
          <a:xfrm>
            <a:off x="4830649" y="4379382"/>
            <a:ext cx="1588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4790962" y="4727045"/>
            <a:ext cx="315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3992449" y="5903382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4197237" y="5793845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1" name="Line 25"/>
          <p:cNvSpPr>
            <a:spLocks noChangeShapeType="1"/>
          </p:cNvSpPr>
          <p:nvPr/>
        </p:nvSpPr>
        <p:spPr bwMode="auto">
          <a:xfrm>
            <a:off x="8107249" y="1864782"/>
            <a:ext cx="1588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8083437" y="2136245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6430849" y="2855382"/>
            <a:ext cx="1447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6845187" y="2669645"/>
            <a:ext cx="323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815393-53E7-4F09-809A-6D8C823690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29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8DEF9-0E10-4D98-B6DD-AF21D8BC314E}"/>
</file>

<file path=customXml/itemProps2.xml><?xml version="1.0" encoding="utf-8"?>
<ds:datastoreItem xmlns:ds="http://schemas.openxmlformats.org/officeDocument/2006/customXml" ds:itemID="{37F7F353-2A86-4E14-ACCC-010A39EF8F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EDFCE5-49D7-4675-A6CF-27F00E62767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45129</TotalTime>
  <Words>3072</Words>
  <Application>Microsoft Office PowerPoint</Application>
  <PresentationFormat>On-screen Show (4:3)</PresentationFormat>
  <Paragraphs>1131</Paragraphs>
  <Slides>41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Courier New</vt:lpstr>
      <vt:lpstr>Gulim</vt:lpstr>
      <vt:lpstr>Palatino</vt:lpstr>
      <vt:lpstr>PMingLiU</vt:lpstr>
      <vt:lpstr>PMingLiU</vt:lpstr>
      <vt:lpstr>Times New Roman</vt:lpstr>
      <vt:lpstr>Default Design</vt:lpstr>
      <vt:lpstr>ECE408/CS483 Fall 2016  Applied Parallel Programming   Lectures 5 and 6:  Memory Model and Locality</vt:lpstr>
      <vt:lpstr>Programmer View of  CUDA Memories</vt:lpstr>
      <vt:lpstr>The Von-Neumann Model</vt:lpstr>
      <vt:lpstr>Going back to the program</vt:lpstr>
      <vt:lpstr>Operate Instructions</vt:lpstr>
      <vt:lpstr>Memory Access Instructions</vt:lpstr>
      <vt:lpstr>Registers vs Memory</vt:lpstr>
      <vt:lpstr>CUDA Variable Type Qualifiers</vt:lpstr>
      <vt:lpstr>Matrix Multiplication Example A Simple Host Version in C</vt:lpstr>
      <vt:lpstr>Kernel Function - A Small Example</vt:lpstr>
      <vt:lpstr>A Slightly Bigger Example (TILE_WIDTH =2)</vt:lpstr>
      <vt:lpstr>A Slightly Bigger Example (cont.) (TILE_WIDTH = 4)</vt:lpstr>
      <vt:lpstr>Kernel Invocation (Host-side Code) </vt:lpstr>
      <vt:lpstr>Kernel Function</vt:lpstr>
      <vt:lpstr>Work for Block (0,0) in a TILE_WIDTH = 2 Configuration</vt:lpstr>
      <vt:lpstr>Work for Block (0,1)</vt:lpstr>
      <vt:lpstr>A Simple Matrix Multiplication Kernel</vt:lpstr>
      <vt:lpstr>How about performance on a device with 150 GB/s memory bandwidth?</vt:lpstr>
      <vt:lpstr>Matrix-Matrix Multiplication using  Shared Memory</vt:lpstr>
      <vt:lpstr>A Common Programming Strategy</vt:lpstr>
      <vt:lpstr>PowerPoint Presentation</vt:lpstr>
      <vt:lpstr>Shared Memory Blocking Basic Idea</vt:lpstr>
      <vt:lpstr>Outline of Technique</vt:lpstr>
      <vt:lpstr>Idea: Place global memory data into Shared Memory for reuse</vt:lpstr>
      <vt:lpstr>Tiled Multiply</vt:lpstr>
      <vt:lpstr>Loading a Tile</vt:lpstr>
      <vt:lpstr>Work for Block (0,0)</vt:lpstr>
      <vt:lpstr>Work for Block (0,0) Threads use shared memory data in step 0.</vt:lpstr>
      <vt:lpstr>Work for Block (0,0) Threads use shared memory data in step 1.</vt:lpstr>
      <vt:lpstr>Work for Block (0,0)</vt:lpstr>
      <vt:lpstr>Work for Block (0,0) Threads use shared memory data in step 2.</vt:lpstr>
      <vt:lpstr>Loading an Input Tile 0</vt:lpstr>
      <vt:lpstr>Loading an Input Tile 1</vt:lpstr>
      <vt:lpstr>Loading an Input Tile m</vt:lpstr>
      <vt:lpstr>Barrier Synchronization</vt:lpstr>
      <vt:lpstr>PowerPoint Presentation</vt:lpstr>
      <vt:lpstr>Tiled Matrix Multiplication Kernel</vt:lpstr>
      <vt:lpstr>Compare with Base Kernel</vt:lpstr>
      <vt:lpstr>Shared Memory and Threading</vt:lpstr>
      <vt:lpstr>Device Query</vt:lpstr>
      <vt:lpstr>Any more questions? Read Chapter 5!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Wen-mei Hwu</cp:lastModifiedBy>
  <cp:revision>229</cp:revision>
  <dcterms:created xsi:type="dcterms:W3CDTF">1601-01-01T00:00:00Z</dcterms:created>
  <dcterms:modified xsi:type="dcterms:W3CDTF">2016-09-10T14:13:38Z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